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2"/>
  </p:notesMasterIdLst>
  <p:sldIdLst>
    <p:sldId id="256" r:id="rId2"/>
    <p:sldId id="257" r:id="rId3"/>
    <p:sldId id="258" r:id="rId4"/>
    <p:sldId id="261" r:id="rId5"/>
    <p:sldId id="273" r:id="rId6"/>
    <p:sldId id="274" r:id="rId7"/>
    <p:sldId id="264" r:id="rId8"/>
    <p:sldId id="265" r:id="rId9"/>
    <p:sldId id="266" r:id="rId10"/>
    <p:sldId id="267" r:id="rId11"/>
    <p:sldId id="268" r:id="rId12"/>
    <p:sldId id="269" r:id="rId13"/>
    <p:sldId id="275" r:id="rId14"/>
    <p:sldId id="276" r:id="rId15"/>
    <p:sldId id="278" r:id="rId16"/>
    <p:sldId id="279" r:id="rId17"/>
    <p:sldId id="280" r:id="rId18"/>
    <p:sldId id="281" r:id="rId19"/>
    <p:sldId id="272" r:id="rId20"/>
    <p:sldId id="277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721" autoAdjust="0"/>
  </p:normalViewPr>
  <p:slideViewPr>
    <p:cSldViewPr>
      <p:cViewPr>
        <p:scale>
          <a:sx n="41" d="100"/>
          <a:sy n="41" d="100"/>
        </p:scale>
        <p:origin x="-114" y="-7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60A496E-0CFE-4298-8666-356D05F41166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4649E4F-34F9-477B-AA96-24E217576E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772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5F15-E50F-48CB-AE16-F1FE988C87E3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3706CB9-1639-4163-9EFD-3FC1D86509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3E207-BDFB-4C6B-BE7E-4A5AB8FECBBD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31DED-6139-4F49-B8A2-6E07489F89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D9419-F8BF-4A5D-8B6D-2D905B65F960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34288-DC90-4218-8D34-3F41CAB93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7DF58-A6AB-4CC4-A6B5-7FC8390A2E67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AD207-E691-4C5E-A1DF-0F7E74A3EE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7CBDE-6AE3-4C23-A610-D00B03861083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8F243-A84A-4599-8B06-27648881BE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17835-5A26-4A04-BA23-22CE2EF8711F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B54A2-176E-430F-9659-1331A67C23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FC845-41FA-4E52-B7EC-EFF0D54F6EA9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330F5-0C17-4976-B643-CAD1B14C69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985AA-3634-4BC6-9A93-6A653DC49F99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C9930-5FB1-4B55-B071-DFCF7BEDD6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B2D68-94FF-4433-B163-DFF9CCF79E5D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76D00-4012-47C3-AE1E-500A647979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11BF-CB55-4CD6-B557-8EF0639C858B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6A161-83D8-4433-B0B7-087724A672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8DF0E-88C0-43C9-8383-7FE265252E07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D0071-47D7-4F4E-942C-008FBDDEFB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F5D72D6-B3F6-4CF6-8E1E-E9406770026E}" type="datetimeFigureOut">
              <a:rPr lang="en-US"/>
              <a:pPr>
                <a:defRPr/>
              </a:pPr>
              <a:t>1/1/2013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AF9F06CA-CE69-4C8B-B2AF-5823491110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04" r:id="rId2"/>
    <p:sldLayoutId id="2147483912" r:id="rId3"/>
    <p:sldLayoutId id="2147483905" r:id="rId4"/>
    <p:sldLayoutId id="2147483906" r:id="rId5"/>
    <p:sldLayoutId id="2147483907" r:id="rId6"/>
    <p:sldLayoutId id="2147483908" r:id="rId7"/>
    <p:sldLayoutId id="2147483913" r:id="rId8"/>
    <p:sldLayoutId id="2147483914" r:id="rId9"/>
    <p:sldLayoutId id="2147483909" r:id="rId10"/>
    <p:sldLayoutId id="214748391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jpeg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sz="4400" b="1" smtClean="0">
                <a:latin typeface="Arial" charset="0"/>
                <a:cs typeface="Arial" charset="0"/>
              </a:rPr>
              <a:t>OBESITY</a:t>
            </a:r>
            <a:endParaRPr lang="en-US" sz="4400" b="1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AU">
                <a:latin typeface="Arial" pitchFamily="34" charset="0"/>
                <a:cs typeface="Arial" pitchFamily="34" charset="0"/>
              </a:rPr>
              <a:t>Lack of Physical Activity and Unhealthy Food Choices = </a:t>
            </a:r>
            <a:r>
              <a:t/>
            </a:r>
            <a:br/>
            <a:endParaRPr/>
          </a:p>
        </p:txBody>
      </p:sp>
      <p:pic>
        <p:nvPicPr>
          <p:cNvPr id="6148" name="Picture 6" descr="C:\Documents and Settings\chrissy\Local Settings\Temporary Internet Files\Content.IE5\5J2UM109\MPj0430792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4000500"/>
            <a:ext cx="22860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8" descr="C:\Documents and Settings\chrissy\Local Settings\Temporary Internet Files\Content.IE5\IJOLA5U7\MPj0443787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313" y="3929063"/>
            <a:ext cx="2274887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Three Food Groups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3309937"/>
          </a:xfrm>
        </p:spPr>
        <p:txBody>
          <a:bodyPr>
            <a:norm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Group 1: You should try to eat lots of: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Fruits and vegetables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Breads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Grains such as rice and pasta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/>
          </a:p>
        </p:txBody>
      </p:sp>
      <p:pic>
        <p:nvPicPr>
          <p:cNvPr id="15364" name="Picture 3" descr="C:\Documents and Settings\chrissy\Local Settings\Temporary Internet Files\Content.IE5\IJOLA5U7\MCj044183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5" y="3500438"/>
            <a:ext cx="109537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4" descr="C:\Documents and Settings\chrissy\Local Settings\Temporary Internet Files\Content.IE5\2XCDIHAD\MPj0444465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75" y="4286250"/>
            <a:ext cx="1217613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9" descr="C:\Documents and Settings\chrissy\Local Settings\Temporary Internet Files\Content.IE5\OTJ8WCDJ\MPj0177959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688" y="4214813"/>
            <a:ext cx="8382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Three Food Groups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8750" cy="4024312"/>
          </a:xfrm>
        </p:spPr>
        <p:txBody>
          <a:bodyPr>
            <a:norm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Group 2: Eat these foods moderately 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400" dirty="0" smtClean="0">
                <a:latin typeface="Arial" pitchFamily="34" charset="0"/>
                <a:cs typeface="Arial" pitchFamily="34" charset="0"/>
              </a:rPr>
            </a:b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Dairy products such as milk, cheeses and yoghurts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Lean meat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Chicken (without skin)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Fish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Nuts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pic>
        <p:nvPicPr>
          <p:cNvPr id="16388" name="Picture 4" descr="C:\Documents and Settings\chrissy\Local Settings\Temporary Internet Files\Content.IE5\BQ1BJ8VL\MCj0441751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63" y="3786188"/>
            <a:ext cx="1014412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6" descr="C:\Documents and Settings\chrissy\Local Settings\Temporary Internet Files\Content.IE5\83G3DR9I\MPj0444350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4143375"/>
            <a:ext cx="1112837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7" descr="C:\Documents and Settings\chrissy\Local Settings\Temporary Internet Files\Content.IE5\NB2BLDV9\MCj0412500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5125" y="5643563"/>
            <a:ext cx="136048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8" descr="C:\Documents and Settings\chrissy\Local Settings\Temporary Internet Files\Content.IE5\2XCDIHAD\MPj03137340000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71813" y="5357813"/>
            <a:ext cx="11144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Three Food Groups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564437" cy="3738562"/>
          </a:xfrm>
        </p:spPr>
        <p:txBody>
          <a:bodyPr>
            <a:norm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Group 3: Eat these foods sometimes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Sweet biscuits (2 small)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Chocolate coated bars (1 bar)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Potato chips (30g)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Ice-cream (2 scoops)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Lollies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/chocolate (30g)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Cake or muffin (1 medium piece)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pic>
        <p:nvPicPr>
          <p:cNvPr id="17412" name="Picture 2" descr="C:\Documents and Settings\chrissy\Local Settings\Temporary Internet Files\Content.IE5\IJOLA5U7\MCj011266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38" y="3643313"/>
            <a:ext cx="903287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4" descr="Boost bar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4572000"/>
            <a:ext cx="13414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3" descr="C:\Documents and Settings\chrissy\Local Settings\Temporary Internet Files\Content.IE5\GWKBPP9L\MCj0412472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0875" y="4357688"/>
            <a:ext cx="801688" cy="131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4" descr="C:\Documents and Settings\chrissy\Local Settings\Temporary Internet Files\Content.IE5\ZTW0F7H4\MCj0198662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6550" y="5286375"/>
            <a:ext cx="766763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What are the benefits of Physical Activity?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07312" cy="3595687"/>
          </a:xfrm>
        </p:spPr>
        <p:txBody>
          <a:bodyPr>
            <a:normAutofit fontScale="32500" lnSpcReduction="2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 smtClean="0">
                <a:latin typeface="Arial" pitchFamily="34" charset="0"/>
                <a:cs typeface="Arial" pitchFamily="34" charset="0"/>
              </a:rPr>
              <a:t>Cardiovascular fitness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 smtClean="0">
                <a:latin typeface="Arial" pitchFamily="34" charset="0"/>
                <a:cs typeface="Arial" pitchFamily="34" charset="0"/>
              </a:rPr>
              <a:t>Healthy weight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 smtClean="0">
                <a:latin typeface="Arial" pitchFamily="34" charset="0"/>
                <a:cs typeface="Arial" pitchFamily="34" charset="0"/>
              </a:rPr>
              <a:t>Improved posture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 smtClean="0">
                <a:latin typeface="Arial" pitchFamily="34" charset="0"/>
                <a:cs typeface="Arial" pitchFamily="34" charset="0"/>
              </a:rPr>
              <a:t>Reduced blood cholesterol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 smtClean="0">
                <a:latin typeface="Arial" pitchFamily="34" charset="0"/>
                <a:cs typeface="Arial" pitchFamily="34" charset="0"/>
              </a:rPr>
              <a:t>Better sleep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 smtClean="0">
                <a:latin typeface="Arial" pitchFamily="34" charset="0"/>
                <a:cs typeface="Arial" pitchFamily="34" charset="0"/>
              </a:rPr>
              <a:t>Boosted self-esteem and confidence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 smtClean="0">
                <a:latin typeface="Arial" pitchFamily="34" charset="0"/>
                <a:cs typeface="Arial" pitchFamily="34" charset="0"/>
              </a:rPr>
              <a:t>Improved concentration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 smtClean="0">
                <a:latin typeface="Arial" pitchFamily="34" charset="0"/>
                <a:cs typeface="Arial" pitchFamily="34" charset="0"/>
              </a:rPr>
              <a:t>Reduced stress, depression and anxiety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 smtClean="0">
                <a:latin typeface="Arial" pitchFamily="34" charset="0"/>
                <a:cs typeface="Arial" pitchFamily="34" charset="0"/>
              </a:rPr>
              <a:t>Enhanced social skills.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(http://www.betterhealth.vic.gov.au/bhcv2/bhcarticles.nsf/pages/Children_getting_them_active?OpenDocument)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pic>
        <p:nvPicPr>
          <p:cNvPr id="18436" name="Picture 3" descr="child_socc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75" y="2928938"/>
            <a:ext cx="2027238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How to design a fitness program?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8750" cy="3810000"/>
          </a:xfrm>
        </p:spPr>
        <p:txBody>
          <a:bodyPr>
            <a:normAutofit fontScale="92500" lnSpcReduction="1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Consider your goals.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Think about your likes and dislikes. Choose activities you’ll enjoy.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Plan a logical progression of activity.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Build activity into your daily routine.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Think variety.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Allow time for recovery.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Put it on paper. A written plan may encourage you to stay on track.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Getting Started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07312" cy="3595687"/>
          </a:xfrm>
        </p:spPr>
        <p:txBody>
          <a:bodyPr>
            <a:norm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Start slowly and build up gradually.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Break things up if you have to.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Be creative. Include other activities such as walking, bicycling, rowing or dancing in your routine.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Listen to your body. Don’t push yourself too hard.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Be flexible. If you’re not feeling good, give yourself permission to take a day or two off.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Monitor your progress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8750" cy="4024312"/>
          </a:xfrm>
        </p:spPr>
        <p:txBody>
          <a:bodyPr>
            <a:normAutofit lnSpcReduction="1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Assess your progress at six weeks after you start your program and then again every three to six months.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You may need to increase the amount of time you exercise in order to continue improving. 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If you lose motivation, set new goals or try a new activity.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Exercising with a friend or taking a class at a local fitness centre may help.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pic>
        <p:nvPicPr>
          <p:cNvPr id="21508" name="Picture 2" descr="C:\Documents and Settings\chrissy\Local Settings\Temporary Internet Files\Content.IE5\2XCDIHAD\MCj0090077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25" y="428625"/>
            <a:ext cx="1438275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813" y="928688"/>
            <a:ext cx="6858000" cy="1385887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TV Commercials…lets look at some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850187" cy="3810000"/>
          </a:xfrm>
        </p:spPr>
        <p:txBody>
          <a:bodyPr>
            <a:normAutofit lnSpcReduction="1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Childhood Obesity Prevention Featuring Shrek: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http://www.youtube.com/watch?v=r-zEDbl04NY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Childhood Obesity Commercial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http://www.youtube.com/watch?v=SkS2bhF-ljg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dirty="0" smtClean="0">
                <a:latin typeface="Arial" pitchFamily="34" charset="0"/>
                <a:cs typeface="Arial" pitchFamily="34" charset="0"/>
              </a:rPr>
              <a:t>Obesity Commercial: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http://www.youtube.com/watch?v=tMLumVfhWfs</a:t>
            </a:r>
            <a:endParaRPr lang="en-US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Your Reflections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07312" cy="3238500"/>
          </a:xfrm>
        </p:spPr>
        <p:txBody>
          <a:bodyPr>
            <a:norm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What did you think of these commercials?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How did they make you feel?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sz="2000" dirty="0" smtClean="0">
                <a:latin typeface="Arial" pitchFamily="34" charset="0"/>
                <a:cs typeface="Arial" pitchFamily="34" charset="0"/>
              </a:rPr>
              <a:t>What actions can you take to prevent obesity?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6" name="Picture 2" descr="C:\Documents and Settings\chrissy\Local Settings\Temporary Internet Files\Content.IE5\MVNIN8JO\MCj0410371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28625"/>
            <a:ext cx="1362075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Your Mission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07312" cy="3524250"/>
          </a:xfrm>
        </p:spPr>
        <p:txBody>
          <a:bodyPr>
            <a:normAutofit fontScale="85000" lnSpcReduction="1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defRPr/>
            </a:pPr>
            <a:r>
              <a:rPr lang="en-AU" dirty="0" smtClean="0">
                <a:latin typeface="Arial" pitchFamily="34" charset="0"/>
                <a:cs typeface="Arial" pitchFamily="34" charset="0"/>
              </a:rPr>
              <a:t>IN GROUPS OF 4-5: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defRPr/>
            </a:pPr>
            <a:endParaRPr lang="en-AU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dirty="0" smtClean="0">
                <a:latin typeface="Arial" pitchFamily="34" charset="0"/>
                <a:cs typeface="Arial" pitchFamily="34" charset="0"/>
              </a:rPr>
              <a:t>Design a healthy eating program.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dirty="0" smtClean="0">
                <a:latin typeface="Arial" pitchFamily="34" charset="0"/>
                <a:cs typeface="Arial" pitchFamily="34" charset="0"/>
              </a:rPr>
              <a:t>Design an exercise program.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dirty="0" smtClean="0">
                <a:latin typeface="Arial" pitchFamily="34" charset="0"/>
                <a:cs typeface="Arial" pitchFamily="34" charset="0"/>
              </a:rPr>
              <a:t>Monitor your progress for 6 weeks by keeping an online journal and write a reflection to your Blog outlining your progress.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dirty="0" smtClean="0">
                <a:latin typeface="Arial" pitchFamily="34" charset="0"/>
                <a:cs typeface="Arial" pitchFamily="34" charset="0"/>
              </a:rPr>
              <a:t>Present this to the class as a PowerPoint Presentation.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80" name="Picture 4" descr="C:\Documents and Settings\chrissy\Local Settings\Temporary Internet Files\Content.IE5\C3LAN9MZ\MPj0439328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25" y="857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714375"/>
            <a:ext cx="8183562" cy="13573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A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Scary Reality Is.....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88" y="2643188"/>
            <a:ext cx="8294687" cy="3500437"/>
          </a:xfrm>
        </p:spPr>
        <p:txBody>
          <a:bodyPr>
            <a:no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sz="2000" dirty="0" smtClean="0">
                <a:latin typeface="Arial" pitchFamily="34" charset="0"/>
                <a:cs typeface="Arial" pitchFamily="34" charset="0"/>
              </a:rPr>
              <a:t>One in five children and adolescents are either overweight or obese.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sz="2000" dirty="0" smtClean="0">
                <a:latin typeface="Arial" pitchFamily="34" charset="0"/>
                <a:cs typeface="Arial" pitchFamily="34" charset="0"/>
              </a:rPr>
              <a:t>From 1985 to 1995 the number of overweight 7–15 year olds almost doubled.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sz="2000" dirty="0" smtClean="0">
                <a:latin typeface="Arial" pitchFamily="34" charset="0"/>
                <a:cs typeface="Arial" pitchFamily="34" charset="0"/>
              </a:rPr>
              <a:t>The numbers of obese children has more than tripled.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sz="2000" dirty="0" smtClean="0">
                <a:latin typeface="Arial" pitchFamily="34" charset="0"/>
                <a:cs typeface="Arial" pitchFamily="34" charset="0"/>
              </a:rPr>
              <a:t>About 80 per cent of obese adolescents will become obese adults.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sz="2000" dirty="0" smtClean="0">
                <a:latin typeface="Arial" pitchFamily="34" charset="0"/>
                <a:cs typeface="Arial" pitchFamily="34" charset="0"/>
              </a:rPr>
              <a:t>At the current rate, it is predicted that 65 per cent of young Australians will be overweight or obese by 2020.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AU" sz="12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sz="1400" dirty="0" smtClean="0">
                <a:latin typeface="Arial" pitchFamily="34" charset="0"/>
                <a:cs typeface="Arial" pitchFamily="34" charset="0"/>
              </a:rPr>
              <a:t>(Website Source: http://www.betterhealth.vic.gov.au/bhcv2/bhcarticles.nsf/pages/Obesity_in_children)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600" dirty="0"/>
          </a:p>
        </p:txBody>
      </p:sp>
      <p:pic>
        <p:nvPicPr>
          <p:cNvPr id="7172" name="Picture 2" descr="C:\Documents and Settings\chrissy\Local Settings\Temporary Internet Files\Content.IE5\MVNIN8JO\MPj0442197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63" y="214313"/>
            <a:ext cx="3035300" cy="202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Remember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8750" cy="3667125"/>
          </a:xfrm>
        </p:spPr>
        <p:txBody>
          <a:bodyPr>
            <a:norm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Being fit is a way of saying a person eats well, gets a lot of physical activity exercise, and has a healthy weight.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If you're fit, your body works well, feels good, and can do all the things you want to do, like run around with your friends.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4" name="Picture 3" descr="basketball ki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75" y="4786313"/>
            <a:ext cx="1004888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928688"/>
            <a:ext cx="8183562" cy="13573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/>
            </a:r>
            <a:br>
              <a:rPr lang="en-AU" dirty="0" smtClean="0"/>
            </a:br>
            <a:r>
              <a:rPr lang="en-A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Did you know?</a:t>
            </a:r>
            <a:r>
              <a:rPr lang="en-US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36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2857500"/>
            <a:ext cx="8183562" cy="3429000"/>
          </a:xfrm>
        </p:spPr>
        <p:txBody>
          <a:bodyPr>
            <a:normAutofit fontScale="92500" lnSpcReduction="2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AU" dirty="0" smtClean="0"/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dirty="0">
                <a:latin typeface="Arial" pitchFamily="34" charset="0"/>
                <a:cs typeface="Arial" pitchFamily="34" charset="0"/>
              </a:rPr>
              <a:t>Obesity is the leading cause of preventable death, next to smoking</a:t>
            </a:r>
            <a:r>
              <a:rPr lang="en-AU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AU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dirty="0">
                <a:latin typeface="Arial" pitchFamily="34" charset="0"/>
                <a:cs typeface="Arial" pitchFamily="34" charset="0"/>
              </a:rPr>
              <a:t>The number of overweight children in Australia has doubled in recent years, with a quarter of children considered overweight or obese.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sz="1500" dirty="0" smtClean="0">
                <a:latin typeface="Arial" pitchFamily="34" charset="0"/>
                <a:cs typeface="Arial" pitchFamily="34" charset="0"/>
              </a:rPr>
              <a:t>(Website Source: http</a:t>
            </a:r>
            <a:r>
              <a:rPr lang="en-AU" sz="1500" dirty="0">
                <a:latin typeface="Arial" pitchFamily="34" charset="0"/>
                <a:cs typeface="Arial" pitchFamily="34" charset="0"/>
              </a:rPr>
              <a:t>://www.youtube.com/watch?v=SkS2bhF-ljg)</a:t>
            </a:r>
            <a:endParaRPr lang="en-US" sz="15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pic>
        <p:nvPicPr>
          <p:cNvPr id="8196" name="Picture 1" descr="C:\Documents and Settings\chrissy\Local Settings\Temporary Internet Files\Content.IE5\MVNIN8JO\MCj0441902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75" y="428625"/>
            <a:ext cx="1520825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AU" b="1" dirty="0" smtClean="0"/>
              <a:t/>
            </a:r>
            <a:br>
              <a:rPr lang="en-AU" b="1" dirty="0" smtClean="0"/>
            </a:br>
            <a:r>
              <a:rPr lang="en-AU" b="1" dirty="0" smtClean="0"/>
              <a:t/>
            </a:r>
            <a:br>
              <a:rPr lang="en-AU" b="1" dirty="0" smtClean="0"/>
            </a:br>
            <a:r>
              <a:rPr lang="en-AU" b="1" dirty="0" smtClean="0"/>
              <a:t/>
            </a:r>
            <a:br>
              <a:rPr lang="en-AU" b="1" dirty="0" smtClean="0"/>
            </a:br>
            <a:r>
              <a:rPr lang="en-A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What health problems associated with obesity 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28938"/>
            <a:ext cx="7772400" cy="3286125"/>
          </a:xfrm>
        </p:spPr>
        <p:txBody>
          <a:bodyPr>
            <a:normAutofit fontScale="85000" lnSpcReduction="2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Type 2 diabetes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Eating disorders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Orthopedic disorders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Liver problems, including fatty liver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Respiratory disorders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Sleep apnea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Cardiomyopathy – a problem with the heart muscle, caused when extra effort is needed to pump blood.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AU" sz="15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sz="1600" dirty="0" smtClean="0">
                <a:latin typeface="Arial" pitchFamily="34" charset="0"/>
                <a:cs typeface="Arial" pitchFamily="34" charset="0"/>
              </a:rPr>
              <a:t>(Website Source: http://www.betterhealth.vic.gov.au/bhcv2/bhcarticles.nsf/pages/Obesity_in_children</a:t>
            </a:r>
            <a:r>
              <a:rPr lang="en-AU" sz="15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15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714375"/>
            <a:ext cx="8183562" cy="13573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AU" dirty="0" smtClean="0"/>
              <a:t/>
            </a:r>
            <a:br>
              <a:rPr lang="en-AU" dirty="0" smtClean="0"/>
            </a:br>
            <a:r>
              <a:rPr lang="en-A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So what are the causes?</a:t>
            </a:r>
            <a:r>
              <a:rPr lang="en-US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36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2857500"/>
            <a:ext cx="8183562" cy="3429000"/>
          </a:xfrm>
        </p:spPr>
        <p:txBody>
          <a:bodyPr>
            <a:normAutofit fontScale="47500" lnSpcReduction="2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Changing Society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Food Choices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Lack of Physical Activity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Family Eating Habits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sz="2500" dirty="0" smtClean="0">
                <a:latin typeface="Arial" pitchFamily="34" charset="0"/>
                <a:cs typeface="Arial" pitchFamily="34" charset="0"/>
              </a:rPr>
              <a:t>(Website Source: http://www.betterhealth.vic.gov.au/bhcv2/bhcarticles.nsf/pages/Obesity_in_children)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pic>
        <p:nvPicPr>
          <p:cNvPr id="10244" name="Picture 2" descr="C:\Documents and Settings\chrissy\Local Settings\Temporary Internet Files\Content.IE5\MVNIN8JO\MPj0446456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928938"/>
            <a:ext cx="2522538" cy="204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Some examples include: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564437" cy="3881437"/>
          </a:xfrm>
        </p:spPr>
        <p:txBody>
          <a:bodyPr>
            <a:normAutofit fontScale="92500" lnSpcReduction="2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Cost of food has decreased.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More food is prepared away from home.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Energy-dense foods / drinks are readily available.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Portion sizes have increased.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Marketing of energy-dense foods / drinks has increased.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use of cars has increased.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number of two-income families has increased. 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AU" sz="9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AU" sz="8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sz="1500" dirty="0" smtClean="0">
                <a:latin typeface="Arial" pitchFamily="34" charset="0"/>
                <a:cs typeface="Arial" pitchFamily="34" charset="0"/>
              </a:rPr>
              <a:t>(Website Source: http://www.betterhealth.vic.gov.au/bhcv2/bhcarticles.nsf/pages/Obesity_in_children)</a:t>
            </a:r>
            <a:endParaRPr lang="en-US" sz="15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Dietary Fat Quiz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8750" cy="3309937"/>
          </a:xfrm>
        </p:spPr>
        <p:txBody>
          <a:bodyPr>
            <a:normAutofit fontScale="92500" lnSpcReduction="1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Go to this website  and complete the Dietary Fat Quiz: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http://www.betterhealth.vic.gov.au/bhcv2/bhcarticles.nsf/pages/Quiz_dietary_fats?OpenDocument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AU" sz="28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sz="2800" dirty="0" smtClean="0">
                <a:latin typeface="Arial" pitchFamily="34" charset="0"/>
                <a:cs typeface="Arial" pitchFamily="34" charset="0"/>
              </a:rPr>
              <a:t>How did you score?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Explore the Food Guide Pyramid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375" y="2547938"/>
            <a:ext cx="7858125" cy="3810000"/>
          </a:xfrm>
        </p:spPr>
        <p:txBody>
          <a:bodyPr>
            <a:norm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AU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dirty="0" smtClean="0">
                <a:latin typeface="Arial" pitchFamily="34" charset="0"/>
                <a:cs typeface="Arial" pitchFamily="34" charset="0"/>
              </a:rPr>
              <a:t>Click on the interactive link below and click on the pyramids colours to learn about the different food groups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AU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AU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http://kidshealth.org/kid/stay_healthy/food/fgp_interactive.html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85750" y="285750"/>
            <a:ext cx="8401050" cy="113188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Food Pyramid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4339" name="Content Placeholder 5" descr="Food Pyramid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25" y="1428750"/>
            <a:ext cx="3522663" cy="4572000"/>
          </a:xfrm>
        </p:spPr>
      </p:pic>
      <p:sp>
        <p:nvSpPr>
          <p:cNvPr id="14340" name="Content Placeholder 13"/>
          <p:cNvSpPr>
            <a:spLocks noGrp="1"/>
          </p:cNvSpPr>
          <p:nvPr>
            <p:ph sz="quarter" idx="2"/>
          </p:nvPr>
        </p:nvSpPr>
        <p:spPr>
          <a:xfrm>
            <a:off x="4572000" y="785813"/>
            <a:ext cx="4357688" cy="5214937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15" name="Rectangle 14"/>
          <p:cNvSpPr/>
          <p:nvPr/>
        </p:nvSpPr>
        <p:spPr>
          <a:xfrm>
            <a:off x="285750" y="1500188"/>
            <a:ext cx="4572000" cy="28924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20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foods you eat have been divided into three groups according to how nutritious they are. These make up what is often called the ‘food pyramid’.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24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424</TotalTime>
  <Words>686</Words>
  <Application>Microsoft Office PowerPoint</Application>
  <PresentationFormat>On-screen Show (4:3)</PresentationFormat>
  <Paragraphs>168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Equity</vt:lpstr>
      <vt:lpstr>Lack of Physical Activity and Unhealthy Food Choices =  </vt:lpstr>
      <vt:lpstr>The Scary Reality Is.....</vt:lpstr>
      <vt:lpstr>   Did you know? </vt:lpstr>
      <vt:lpstr>   What health problems associated with obesity ? </vt:lpstr>
      <vt:lpstr> So what are the causes? </vt:lpstr>
      <vt:lpstr>Some examples include:</vt:lpstr>
      <vt:lpstr>Dietary Fat Quiz</vt:lpstr>
      <vt:lpstr>Explore the Food Guide Pyramid</vt:lpstr>
      <vt:lpstr>Food Pyramid</vt:lpstr>
      <vt:lpstr>Three Food Groups</vt:lpstr>
      <vt:lpstr>Three Food Groups</vt:lpstr>
      <vt:lpstr>Three Food Groups</vt:lpstr>
      <vt:lpstr>What are the benefits of Physical Activity?</vt:lpstr>
      <vt:lpstr>How to design a fitness program?</vt:lpstr>
      <vt:lpstr>Getting Started</vt:lpstr>
      <vt:lpstr>Monitor your progress</vt:lpstr>
      <vt:lpstr>TV Commercials…lets look at some</vt:lpstr>
      <vt:lpstr>Your Reflections</vt:lpstr>
      <vt:lpstr>Your Mission</vt:lpstr>
      <vt:lpstr>Remember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MRT</cp:lastModifiedBy>
  <cp:revision>88</cp:revision>
  <dcterms:created xsi:type="dcterms:W3CDTF">2010-03-27T06:45:02Z</dcterms:created>
  <dcterms:modified xsi:type="dcterms:W3CDTF">2013-01-01T15:18:53Z</dcterms:modified>
</cp:coreProperties>
</file>