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0"/>
  </p:notesMasterIdLst>
  <p:handoutMasterIdLst>
    <p:handoutMasterId r:id="rId151"/>
  </p:handoutMasterIdLst>
  <p:sldIdLst>
    <p:sldId id="257" r:id="rId2"/>
    <p:sldId id="292" r:id="rId3"/>
    <p:sldId id="293" r:id="rId4"/>
    <p:sldId id="421" r:id="rId5"/>
    <p:sldId id="258" r:id="rId6"/>
    <p:sldId id="395" r:id="rId7"/>
    <p:sldId id="393" r:id="rId8"/>
    <p:sldId id="379" r:id="rId9"/>
    <p:sldId id="380" r:id="rId10"/>
    <p:sldId id="419" r:id="rId11"/>
    <p:sldId id="382" r:id="rId12"/>
    <p:sldId id="420" r:id="rId13"/>
    <p:sldId id="409" r:id="rId14"/>
    <p:sldId id="378" r:id="rId15"/>
    <p:sldId id="259" r:id="rId16"/>
    <p:sldId id="260" r:id="rId17"/>
    <p:sldId id="397" r:id="rId18"/>
    <p:sldId id="297" r:id="rId19"/>
    <p:sldId id="438" r:id="rId20"/>
    <p:sldId id="298" r:id="rId21"/>
    <p:sldId id="396" r:id="rId22"/>
    <p:sldId id="383" r:id="rId23"/>
    <p:sldId id="422" r:id="rId24"/>
    <p:sldId id="410" r:id="rId25"/>
    <p:sldId id="401" r:id="rId26"/>
    <p:sldId id="402" r:id="rId27"/>
    <p:sldId id="407" r:id="rId28"/>
    <p:sldId id="299" r:id="rId29"/>
    <p:sldId id="368" r:id="rId30"/>
    <p:sldId id="300" r:id="rId31"/>
    <p:sldId id="301" r:id="rId32"/>
    <p:sldId id="415" r:id="rId33"/>
    <p:sldId id="302" r:id="rId34"/>
    <p:sldId id="384" r:id="rId35"/>
    <p:sldId id="398" r:id="rId36"/>
    <p:sldId id="303" r:id="rId37"/>
    <p:sldId id="308" r:id="rId38"/>
    <p:sldId id="304" r:id="rId39"/>
    <p:sldId id="309" r:id="rId40"/>
    <p:sldId id="312" r:id="rId41"/>
    <p:sldId id="439" r:id="rId42"/>
    <p:sldId id="387" r:id="rId43"/>
    <p:sldId id="310" r:id="rId44"/>
    <p:sldId id="311" r:id="rId45"/>
    <p:sldId id="388" r:id="rId46"/>
    <p:sldId id="313" r:id="rId47"/>
    <p:sldId id="307" r:id="rId48"/>
    <p:sldId id="408" r:id="rId49"/>
    <p:sldId id="436" r:id="rId50"/>
    <p:sldId id="435" r:id="rId51"/>
    <p:sldId id="314" r:id="rId52"/>
    <p:sldId id="440" r:id="rId53"/>
    <p:sldId id="315" r:id="rId54"/>
    <p:sldId id="316" r:id="rId55"/>
    <p:sldId id="317" r:id="rId56"/>
    <p:sldId id="400" r:id="rId57"/>
    <p:sldId id="318" r:id="rId58"/>
    <p:sldId id="319" r:id="rId59"/>
    <p:sldId id="320" r:id="rId60"/>
    <p:sldId id="321" r:id="rId61"/>
    <p:sldId id="322" r:id="rId62"/>
    <p:sldId id="323" r:id="rId63"/>
    <p:sldId id="425" r:id="rId64"/>
    <p:sldId id="369" r:id="rId65"/>
    <p:sldId id="426" r:id="rId66"/>
    <p:sldId id="324" r:id="rId67"/>
    <p:sldId id="329" r:id="rId68"/>
    <p:sldId id="328" r:id="rId69"/>
    <p:sldId id="386" r:id="rId70"/>
    <p:sldId id="441" r:id="rId71"/>
    <p:sldId id="424" r:id="rId72"/>
    <p:sldId id="326" r:id="rId73"/>
    <p:sldId id="370" r:id="rId74"/>
    <p:sldId id="404" r:id="rId75"/>
    <p:sldId id="331" r:id="rId76"/>
    <p:sldId id="434" r:id="rId77"/>
    <p:sldId id="330" r:id="rId78"/>
    <p:sldId id="371" r:id="rId79"/>
    <p:sldId id="327" r:id="rId80"/>
    <p:sldId id="332" r:id="rId81"/>
    <p:sldId id="437" r:id="rId82"/>
    <p:sldId id="413" r:id="rId83"/>
    <p:sldId id="414" r:id="rId84"/>
    <p:sldId id="333" r:id="rId85"/>
    <p:sldId id="389" r:id="rId86"/>
    <p:sldId id="394" r:id="rId87"/>
    <p:sldId id="334" r:id="rId88"/>
    <p:sldId id="372" r:id="rId89"/>
    <p:sldId id="335" r:id="rId90"/>
    <p:sldId id="336" r:id="rId91"/>
    <p:sldId id="337" r:id="rId92"/>
    <p:sldId id="338" r:id="rId93"/>
    <p:sldId id="416" r:id="rId94"/>
    <p:sldId id="339" r:id="rId95"/>
    <p:sldId id="340" r:id="rId96"/>
    <p:sldId id="341" r:id="rId97"/>
    <p:sldId id="406" r:id="rId98"/>
    <p:sldId id="373" r:id="rId99"/>
    <p:sldId id="429" r:id="rId100"/>
    <p:sldId id="342" r:id="rId101"/>
    <p:sldId id="343" r:id="rId102"/>
    <p:sldId id="374" r:id="rId103"/>
    <p:sldId id="344" r:id="rId104"/>
    <p:sldId id="345" r:id="rId105"/>
    <p:sldId id="377" r:id="rId106"/>
    <p:sldId id="347" r:id="rId107"/>
    <p:sldId id="348" r:id="rId108"/>
    <p:sldId id="376" r:id="rId109"/>
    <p:sldId id="349" r:id="rId110"/>
    <p:sldId id="399" r:id="rId111"/>
    <p:sldId id="417" r:id="rId112"/>
    <p:sldId id="385" r:id="rId113"/>
    <p:sldId id="430" r:id="rId114"/>
    <p:sldId id="431" r:id="rId115"/>
    <p:sldId id="353" r:id="rId116"/>
    <p:sldId id="351" r:id="rId117"/>
    <p:sldId id="432" r:id="rId118"/>
    <p:sldId id="350" r:id="rId119"/>
    <p:sldId id="352" r:id="rId120"/>
    <p:sldId id="423" r:id="rId121"/>
    <p:sldId id="403" r:id="rId122"/>
    <p:sldId id="354" r:id="rId123"/>
    <p:sldId id="355" r:id="rId124"/>
    <p:sldId id="375" r:id="rId125"/>
    <p:sldId id="411" r:id="rId126"/>
    <p:sldId id="356" r:id="rId127"/>
    <p:sldId id="357" r:id="rId128"/>
    <p:sldId id="358" r:id="rId129"/>
    <p:sldId id="360" r:id="rId130"/>
    <p:sldId id="362" r:id="rId131"/>
    <p:sldId id="428" r:id="rId132"/>
    <p:sldId id="418" r:id="rId133"/>
    <p:sldId id="412" r:id="rId134"/>
    <p:sldId id="391" r:id="rId135"/>
    <p:sldId id="405" r:id="rId136"/>
    <p:sldId id="390" r:id="rId137"/>
    <p:sldId id="361" r:id="rId138"/>
    <p:sldId id="363" r:id="rId139"/>
    <p:sldId id="433" r:id="rId140"/>
    <p:sldId id="364" r:id="rId141"/>
    <p:sldId id="365" r:id="rId142"/>
    <p:sldId id="366" r:id="rId143"/>
    <p:sldId id="427" r:id="rId144"/>
    <p:sldId id="392" r:id="rId145"/>
    <p:sldId id="367" r:id="rId146"/>
    <p:sldId id="295" r:id="rId147"/>
    <p:sldId id="296" r:id="rId148"/>
    <p:sldId id="381" r:id="rId149"/>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b="1"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b="1"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b="1"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b="1" kern="1200">
        <a:solidFill>
          <a:schemeClr val="tx1"/>
        </a:solidFill>
        <a:latin typeface="Garamond" pitchFamily="18" charset="0"/>
        <a:ea typeface="+mn-ea"/>
        <a:cs typeface="+mn-cs"/>
      </a:defRPr>
    </a:lvl5pPr>
    <a:lvl6pPr marL="2286000" algn="l" defTabSz="914400" rtl="0" eaLnBrk="1" latinLnBrk="0" hangingPunct="1">
      <a:defRPr b="1" kern="1200">
        <a:solidFill>
          <a:schemeClr val="tx1"/>
        </a:solidFill>
        <a:latin typeface="Garamond" pitchFamily="18" charset="0"/>
        <a:ea typeface="+mn-ea"/>
        <a:cs typeface="+mn-cs"/>
      </a:defRPr>
    </a:lvl6pPr>
    <a:lvl7pPr marL="2743200" algn="l" defTabSz="914400" rtl="0" eaLnBrk="1" latinLnBrk="0" hangingPunct="1">
      <a:defRPr b="1" kern="1200">
        <a:solidFill>
          <a:schemeClr val="tx1"/>
        </a:solidFill>
        <a:latin typeface="Garamond" pitchFamily="18" charset="0"/>
        <a:ea typeface="+mn-ea"/>
        <a:cs typeface="+mn-cs"/>
      </a:defRPr>
    </a:lvl7pPr>
    <a:lvl8pPr marL="3200400" algn="l" defTabSz="914400" rtl="0" eaLnBrk="1" latinLnBrk="0" hangingPunct="1">
      <a:defRPr b="1" kern="1200">
        <a:solidFill>
          <a:schemeClr val="tx1"/>
        </a:solidFill>
        <a:latin typeface="Garamond" pitchFamily="18" charset="0"/>
        <a:ea typeface="+mn-ea"/>
        <a:cs typeface="+mn-cs"/>
      </a:defRPr>
    </a:lvl8pPr>
    <a:lvl9pPr marL="3657600" algn="l" defTabSz="914400" rtl="0" eaLnBrk="1" latinLnBrk="0" hangingPunct="1">
      <a:defRPr b="1"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effectLst/>
                <a:latin typeface="Arial" charset="0"/>
              </a:defRPr>
            </a:lvl1pPr>
          </a:lstStyle>
          <a:p>
            <a:pPr>
              <a:defRPr/>
            </a:pPr>
            <a:endParaRPr lang="en-US"/>
          </a:p>
        </p:txBody>
      </p:sp>
      <p:sp>
        <p:nvSpPr>
          <p:cNvPr id="911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Arial" charset="0"/>
              </a:defRPr>
            </a:lvl1pPr>
          </a:lstStyle>
          <a:p>
            <a:pPr>
              <a:defRPr/>
            </a:pPr>
            <a:endParaRPr lang="en-US"/>
          </a:p>
        </p:txBody>
      </p:sp>
      <p:sp>
        <p:nvSpPr>
          <p:cNvPr id="911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latin typeface="Arial" charset="0"/>
              </a:defRPr>
            </a:lvl1pPr>
          </a:lstStyle>
          <a:p>
            <a:pPr>
              <a:defRPr/>
            </a:pPr>
            <a:endParaRPr lang="en-US"/>
          </a:p>
        </p:txBody>
      </p:sp>
      <p:sp>
        <p:nvSpPr>
          <p:cNvPr id="911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Arial" charset="0"/>
              </a:defRPr>
            </a:lvl1pPr>
          </a:lstStyle>
          <a:p>
            <a:pPr>
              <a:defRPr/>
            </a:pPr>
            <a:fld id="{48F9B15A-1C99-43E0-8394-C0665FA132A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effectLst/>
                <a:latin typeface="Arial" charset="0"/>
              </a:defRPr>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Arial" charset="0"/>
              </a:defRPr>
            </a:lvl1pPr>
          </a:lstStyle>
          <a:p>
            <a:pPr>
              <a:defRPr/>
            </a:pPr>
            <a:endParaRPr lang="en-US"/>
          </a:p>
        </p:txBody>
      </p:sp>
      <p:sp>
        <p:nvSpPr>
          <p:cNvPr id="15462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Arial" charset="0"/>
              </a:defRPr>
            </a:lvl1pPr>
          </a:lstStyle>
          <a:p>
            <a:pPr>
              <a:defRPr/>
            </a:pPr>
            <a:fld id="{B0BC3F10-3706-492B-A084-CFEEC1C7CB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5121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2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EAF8FE7C-084C-43D2-B055-221E707DDD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9DE1887-EB36-4492-B122-17C79FF0B2ED}"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B4DC810-741B-4F73-981A-349850BE76A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696211F-C685-4E5F-81CC-3C040060166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0522312-9A19-4C42-A053-E7B5D25A3B2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E37F9CC-87A5-4579-AE6F-34929B6A617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DD8FAB5A-F023-43FD-B52E-BB0D30FC57BC}"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B580D0D-B77E-4E0F-B0C9-12748B3D9758}"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68FF23E5-940F-43E2-8551-47A55F434847}"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FBDBB36-C737-464B-8C8F-1143AEA2EE83}"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659A1F7-67B0-4072-BF8B-0D16F703971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latin typeface="Arial" charset="0"/>
              </a:defRPr>
            </a:lvl1pPr>
          </a:lstStyle>
          <a:p>
            <a:pPr>
              <a:defRPr/>
            </a:pPr>
            <a:endParaRPr lang="en-US"/>
          </a:p>
        </p:txBody>
      </p:sp>
      <p:sp>
        <p:nvSpPr>
          <p:cNvPr id="5017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Arial" charset="0"/>
              </a:defRPr>
            </a:lvl1pPr>
          </a:lstStyle>
          <a:p>
            <a:pPr>
              <a:defRPr/>
            </a:pPr>
            <a:fld id="{57336039-4BB0-41D1-B6EA-374DCED9F520}"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5018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018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018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018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018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5018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5018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5018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9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effectLst/>
                <a:latin typeface="Arial" charset="0"/>
              </a:defRPr>
            </a:lvl1pPr>
          </a:lstStyle>
          <a:p>
            <a:pPr>
              <a:defRPr/>
            </a:pPr>
            <a:endParaRPr lang="en-US"/>
          </a:p>
        </p:txBody>
      </p:sp>
      <p:sp>
        <p:nvSpPr>
          <p:cNvPr id="5019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960"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hyperlink" Target="http://www.medscape.com/viewarticle/566349?src=mp" TargetMode="External"/><Relationship Id="rId2" Type="http://schemas.openxmlformats.org/officeDocument/2006/relationships/hyperlink" Target="http://www.medscape.com/viewarticle/566056_print" TargetMode="External"/><Relationship Id="rId1" Type="http://schemas.openxmlformats.org/officeDocument/2006/relationships/slideLayout" Target="../slideLayouts/slideLayout2.xml"/><Relationship Id="rId6" Type="http://schemas.openxmlformats.org/officeDocument/2006/relationships/hyperlink" Target="http://www.medscape.com/viewarticle/571139_print" TargetMode="External"/><Relationship Id="rId5" Type="http://schemas.openxmlformats.org/officeDocument/2006/relationships/hyperlink" Target="http://www.medscape.com/viewarticle/571497_print" TargetMode="External"/><Relationship Id="rId4" Type="http://schemas.openxmlformats.org/officeDocument/2006/relationships/hyperlink" Target="http://www.medscape.com/viewarticle/568110_print" TargetMode="External"/></Relationships>
</file>

<file path=ppt/slides/_rels/slide148.xml.rels><?xml version="1.0" encoding="UTF-8" standalone="yes"?>
<Relationships xmlns="http://schemas.openxmlformats.org/package/2006/relationships"><Relationship Id="rId3" Type="http://schemas.openxmlformats.org/officeDocument/2006/relationships/hyperlink" Target="mailto:martindonohoe@phsj.org" TargetMode="External"/><Relationship Id="rId2" Type="http://schemas.openxmlformats.org/officeDocument/2006/relationships/hyperlink" Target="http://www.phsj.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endParaRPr lang="en-US" smtClean="0"/>
          </a:p>
        </p:txBody>
      </p:sp>
      <p:sp>
        <p:nvSpPr>
          <p:cNvPr id="3075" name="Rectangle 3"/>
          <p:cNvSpPr>
            <a:spLocks noGrp="1" noChangeArrowheads="1"/>
          </p:cNvSpPr>
          <p:nvPr>
            <p:ph type="body" idx="1"/>
          </p:nvPr>
        </p:nvSpPr>
        <p:spPr/>
        <p:txBody>
          <a:bodyPr/>
          <a:lstStyle/>
          <a:p>
            <a:pPr algn="ctr" eaLnBrk="1" hangingPunct="1">
              <a:buFont typeface="Wingdings" pitchFamily="2" charset="2"/>
              <a:buNone/>
            </a:pPr>
            <a:r>
              <a:rPr lang="en-US" sz="4400" b="1" smtClean="0">
                <a:effectLst/>
              </a:rPr>
              <a:t>Weighty Matters:</a:t>
            </a:r>
          </a:p>
          <a:p>
            <a:pPr algn="ctr" eaLnBrk="1" hangingPunct="1">
              <a:buFont typeface="Wingdings" pitchFamily="2" charset="2"/>
              <a:buNone/>
            </a:pPr>
            <a:r>
              <a:rPr lang="en-US" sz="4400" b="1" smtClean="0">
                <a:effectLst/>
              </a:rPr>
              <a:t>Public Health Aspects of the Obesity Epidemic</a:t>
            </a:r>
          </a:p>
          <a:p>
            <a:pPr algn="ctr" eaLnBrk="1" hangingPunct="1">
              <a:buFont typeface="Wingdings" pitchFamily="2" charset="2"/>
              <a:buNone/>
            </a:pPr>
            <a:endParaRPr lang="en-US" sz="4400" b="1" smtClean="0">
              <a:effectLst/>
            </a:endParaRPr>
          </a:p>
          <a:p>
            <a:pPr algn="ctr" eaLnBrk="1" hangingPunct="1">
              <a:buFont typeface="Wingdings" pitchFamily="2" charset="2"/>
              <a:buNone/>
            </a:pPr>
            <a:r>
              <a:rPr lang="en-US" sz="3600" b="1" smtClean="0">
                <a:effectLst/>
              </a:rPr>
              <a:t>Martin T Donohoe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pPr>
              <a:defRPr/>
            </a:pPr>
            <a:r>
              <a:rPr lang="en-US" sz="4000" smtClean="0"/>
              <a:t>Causes of and Contributors to Obesity</a:t>
            </a:r>
          </a:p>
        </p:txBody>
      </p:sp>
      <p:sp>
        <p:nvSpPr>
          <p:cNvPr id="146435" name="Rectangle 3"/>
          <p:cNvSpPr>
            <a:spLocks noGrp="1" noChangeArrowheads="1"/>
          </p:cNvSpPr>
          <p:nvPr>
            <p:ph type="body" idx="1"/>
          </p:nvPr>
        </p:nvSpPr>
        <p:spPr/>
        <p:txBody>
          <a:bodyPr/>
          <a:lstStyle/>
          <a:p>
            <a:pPr eaLnBrk="1" hangingPunct="1">
              <a:defRPr/>
            </a:pPr>
            <a:r>
              <a:rPr lang="en-US" dirty="0" smtClean="0"/>
              <a:t>Snacking on high glycemic foods during late pregnancy</a:t>
            </a:r>
          </a:p>
          <a:p>
            <a:pPr eaLnBrk="1" hangingPunct="1">
              <a:defRPr/>
            </a:pPr>
            <a:r>
              <a:rPr lang="en-US" dirty="0" smtClean="0"/>
              <a:t>Maternal smoking</a:t>
            </a:r>
          </a:p>
          <a:p>
            <a:pPr eaLnBrk="1" hangingPunct="1">
              <a:defRPr/>
            </a:pPr>
            <a:r>
              <a:rPr lang="en-US" dirty="0" smtClean="0"/>
              <a:t>Viruses and bacteria – </a:t>
            </a:r>
            <a:r>
              <a:rPr lang="en-US" dirty="0" err="1" smtClean="0"/>
              <a:t>microbiome</a:t>
            </a:r>
            <a:endParaRPr lang="en-US" dirty="0" smtClean="0"/>
          </a:p>
          <a:p>
            <a:pPr eaLnBrk="1" hangingPunct="1">
              <a:defRPr/>
            </a:pPr>
            <a:r>
              <a:rPr lang="en-US" dirty="0" smtClean="0"/>
              <a:t>Antibiotic use in early infancy</a:t>
            </a:r>
          </a:p>
          <a:p>
            <a:pPr eaLnBrk="1" hangingPunct="1">
              <a:defRPr/>
            </a:pPr>
            <a:r>
              <a:rPr lang="en-US" dirty="0" smtClean="0"/>
              <a:t>Sugar substitutes:</a:t>
            </a:r>
          </a:p>
          <a:p>
            <a:pPr lvl="1" eaLnBrk="1" hangingPunct="1">
              <a:defRPr/>
            </a:pPr>
            <a:r>
              <a:rPr lang="en-US" sz="3200" dirty="0" smtClean="0"/>
              <a:t>May increase appetite for sweet foods and promote overeating</a:t>
            </a:r>
          </a:p>
          <a:p>
            <a:pPr>
              <a:defRPr/>
            </a:pPr>
            <a:endParaRPr lang="en-US" dirty="0" smtClean="0">
              <a:effectLst/>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pPr eaLnBrk="1" hangingPunct="1">
              <a:defRPr/>
            </a:pPr>
            <a:r>
              <a:rPr lang="en-US" smtClean="0"/>
              <a:t>Food Insecurity and Hunger</a:t>
            </a:r>
          </a:p>
        </p:txBody>
      </p:sp>
      <p:sp>
        <p:nvSpPr>
          <p:cNvPr id="102403" name="Rectangle 3"/>
          <p:cNvSpPr>
            <a:spLocks noGrp="1" noChangeArrowheads="1"/>
          </p:cNvSpPr>
          <p:nvPr>
            <p:ph type="body" idx="1"/>
          </p:nvPr>
        </p:nvSpPr>
        <p:spPr/>
        <p:txBody>
          <a:bodyPr/>
          <a:lstStyle/>
          <a:p>
            <a:pPr eaLnBrk="1" hangingPunct="1">
              <a:defRPr/>
            </a:pPr>
            <a:r>
              <a:rPr lang="en-US" dirty="0" smtClean="0"/>
              <a:t>Worldwide, hunger-related causes kill as many people in 2 days as died in the atomic bombing of Hiroshima</a:t>
            </a:r>
          </a:p>
          <a:p>
            <a:pPr eaLnBrk="1" hangingPunct="1">
              <a:defRPr/>
            </a:pPr>
            <a:r>
              <a:rPr lang="en-US" dirty="0" smtClean="0"/>
              <a:t>US faces increasing mal-distribution of wealth and significant levels of poverty and hunger</a:t>
            </a:r>
          </a:p>
          <a:p>
            <a:pPr lvl="1" eaLnBrk="1" hangingPunct="1">
              <a:defRPr/>
            </a:pPr>
            <a:r>
              <a:rPr lang="en-US" dirty="0" smtClean="0"/>
              <a:t>Twenty-five percent of children live in poverty, and 4 million go hungry each day</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p:txBody>
          <a:bodyPr/>
          <a:lstStyle/>
          <a:p>
            <a:pPr eaLnBrk="1" hangingPunct="1">
              <a:defRPr/>
            </a:pPr>
            <a:r>
              <a:rPr lang="en-US" smtClean="0"/>
              <a:t>Food Insecurity and Hunger</a:t>
            </a:r>
          </a:p>
        </p:txBody>
      </p:sp>
      <p:sp>
        <p:nvSpPr>
          <p:cNvPr id="103427" name="Rectangle 3"/>
          <p:cNvSpPr>
            <a:spLocks noGrp="1" noChangeArrowheads="1"/>
          </p:cNvSpPr>
          <p:nvPr>
            <p:ph type="body" idx="1"/>
          </p:nvPr>
        </p:nvSpPr>
        <p:spPr/>
        <p:txBody>
          <a:bodyPr/>
          <a:lstStyle/>
          <a:p>
            <a:pPr eaLnBrk="1" hangingPunct="1">
              <a:defRPr/>
            </a:pPr>
            <a:r>
              <a:rPr lang="en-US" dirty="0" smtClean="0"/>
              <a:t>USDA: 12% of US households suffer from food insecurity (limited or uncertain availability of nutritionally adequate and safe foods or limited or uncertain ability to acquire acceptable food in socially acceptable ways)</a:t>
            </a:r>
          </a:p>
          <a:p>
            <a:pPr eaLnBrk="1" hangingPunct="1">
              <a:defRPr/>
            </a:pPr>
            <a:r>
              <a:rPr lang="en-US" dirty="0" smtClean="0"/>
              <a:t>Another 4% face outright hunger (the uneasy or painful sensation caused by the recurrent lack of access to food)</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p:txBody>
          <a:bodyPr/>
          <a:lstStyle/>
          <a:p>
            <a:pPr eaLnBrk="1" hangingPunct="1">
              <a:defRPr/>
            </a:pPr>
            <a:r>
              <a:rPr lang="en-US" dirty="0" smtClean="0"/>
              <a:t>Waste</a:t>
            </a:r>
          </a:p>
        </p:txBody>
      </p:sp>
      <p:sp>
        <p:nvSpPr>
          <p:cNvPr id="137219" name="Rectangle 3"/>
          <p:cNvSpPr>
            <a:spLocks noGrp="1" noChangeArrowheads="1"/>
          </p:cNvSpPr>
          <p:nvPr>
            <p:ph type="body" idx="1"/>
          </p:nvPr>
        </p:nvSpPr>
        <p:spPr/>
        <p:txBody>
          <a:bodyPr/>
          <a:lstStyle/>
          <a:p>
            <a:pPr eaLnBrk="1" hangingPunct="1">
              <a:defRPr/>
            </a:pPr>
            <a:r>
              <a:rPr lang="en-US" sz="4000" dirty="0" smtClean="0"/>
              <a:t>Meanwhile, American households waste over $43 billion worth of food per year</a:t>
            </a:r>
          </a:p>
          <a:p>
            <a:pPr lvl="1" eaLnBrk="1" hangingPunct="1">
              <a:defRPr/>
            </a:pPr>
            <a:r>
              <a:rPr lang="en-US" sz="4000" dirty="0" smtClean="0"/>
              <a:t>1,400 calories per day (40% of food supply) wasted</a:t>
            </a:r>
          </a:p>
          <a:p>
            <a:pPr lvl="1" eaLnBrk="1" hangingPunct="1">
              <a:defRPr/>
            </a:pPr>
            <a:r>
              <a:rPr lang="en-US" sz="4000" dirty="0" smtClean="0"/>
              <a:t>3 times as much as in 1985</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lstStyle/>
          <a:p>
            <a:pPr eaLnBrk="1" hangingPunct="1">
              <a:defRPr/>
            </a:pPr>
            <a:r>
              <a:rPr lang="en-US" smtClean="0"/>
              <a:t>Gluttony and Eating Contests</a:t>
            </a:r>
          </a:p>
        </p:txBody>
      </p:sp>
      <p:sp>
        <p:nvSpPr>
          <p:cNvPr id="104451" name="Rectangle 3"/>
          <p:cNvSpPr>
            <a:spLocks noGrp="1" noChangeArrowheads="1"/>
          </p:cNvSpPr>
          <p:nvPr>
            <p:ph type="body" idx="1"/>
          </p:nvPr>
        </p:nvSpPr>
        <p:spPr/>
        <p:txBody>
          <a:bodyPr/>
          <a:lstStyle/>
          <a:p>
            <a:pPr eaLnBrk="1" hangingPunct="1">
              <a:defRPr/>
            </a:pPr>
            <a:r>
              <a:rPr lang="en-US" dirty="0" smtClean="0"/>
              <a:t>International Federation of Competitive Eating sponsors more than 150 annual </a:t>
            </a:r>
            <a:r>
              <a:rPr lang="en-US" dirty="0" err="1" smtClean="0"/>
              <a:t>gorgefests</a:t>
            </a:r>
            <a:endParaRPr lang="en-US" dirty="0" smtClean="0"/>
          </a:p>
          <a:p>
            <a:pPr lvl="1" eaLnBrk="1" hangingPunct="1">
              <a:defRPr/>
            </a:pPr>
            <a:r>
              <a:rPr lang="en-US" dirty="0" smtClean="0"/>
              <a:t>Chicken wings, oysters, jalapenos, etc.</a:t>
            </a:r>
          </a:p>
          <a:p>
            <a:pPr lvl="1" eaLnBrk="1" hangingPunct="1">
              <a:defRPr/>
            </a:pPr>
            <a:r>
              <a:rPr lang="en-US" dirty="0" smtClean="0"/>
              <a:t>Official newsletter: “The </a:t>
            </a:r>
            <a:r>
              <a:rPr lang="en-US" dirty="0" err="1" smtClean="0"/>
              <a:t>Gurgitator</a:t>
            </a:r>
            <a:r>
              <a:rPr lang="en-US" dirty="0" smtClean="0"/>
              <a:t>”</a:t>
            </a:r>
          </a:p>
          <a:p>
            <a:pPr lvl="1" eaLnBrk="1" hangingPunct="1">
              <a:defRPr/>
            </a:pPr>
            <a:r>
              <a:rPr lang="en-US" dirty="0" smtClean="0"/>
              <a:t>Nathan’s Annual Fourth of July Hot Dog Eating Contest</a:t>
            </a:r>
          </a:p>
          <a:p>
            <a:pPr lvl="2" eaLnBrk="1" hangingPunct="1">
              <a:defRPr/>
            </a:pPr>
            <a:r>
              <a:rPr lang="en-US" dirty="0" smtClean="0"/>
              <a:t>The World Cup of food bolting</a:t>
            </a:r>
          </a:p>
          <a:p>
            <a:pPr lvl="2" eaLnBrk="1" hangingPunct="1">
              <a:defRPr/>
            </a:pPr>
            <a:r>
              <a:rPr lang="en-US" dirty="0" smtClean="0"/>
              <a:t>Past winners have consumed over 60 wieners and buns in just ten minutes</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05475" name="Rectangle 3"/>
          <p:cNvSpPr>
            <a:spLocks noGrp="1" noChangeArrowheads="1"/>
          </p:cNvSpPr>
          <p:nvPr>
            <p:ph type="body" idx="1"/>
          </p:nvPr>
        </p:nvSpPr>
        <p:spPr/>
        <p:txBody>
          <a:bodyPr/>
          <a:lstStyle/>
          <a:p>
            <a:pPr eaLnBrk="1" hangingPunct="1">
              <a:defRPr/>
            </a:pPr>
            <a:r>
              <a:rPr lang="en-US" sz="3600" dirty="0" smtClean="0"/>
              <a:t>Decrease caloric intake (especially simple carbohydrates and trans-fatty acids)</a:t>
            </a:r>
          </a:p>
          <a:p>
            <a:pPr eaLnBrk="1" hangingPunct="1">
              <a:defRPr/>
            </a:pPr>
            <a:r>
              <a:rPr lang="en-US" sz="3600" dirty="0" smtClean="0"/>
              <a:t>Eat slowly</a:t>
            </a:r>
          </a:p>
          <a:p>
            <a:pPr eaLnBrk="1" hangingPunct="1">
              <a:defRPr/>
            </a:pPr>
            <a:r>
              <a:rPr lang="en-US" sz="3600" dirty="0" smtClean="0"/>
              <a:t>Drink two glasses of water before eating</a:t>
            </a:r>
          </a:p>
          <a:p>
            <a:pPr eaLnBrk="1" hangingPunct="1">
              <a:defRPr/>
            </a:pPr>
            <a:r>
              <a:rPr lang="en-US" sz="3600" dirty="0" smtClean="0"/>
              <a:t>Exercise more</a:t>
            </a:r>
          </a:p>
          <a:p>
            <a:pPr eaLnBrk="1" hangingPunct="1">
              <a:defRPr/>
            </a:pPr>
            <a:r>
              <a:rPr lang="en-US" sz="3600" dirty="0" smtClean="0"/>
              <a:t>Get adequate sleep</a:t>
            </a:r>
          </a:p>
          <a:p>
            <a:pPr eaLnBrk="1" hangingPunct="1">
              <a:defRPr/>
            </a:pPr>
            <a:r>
              <a:rPr lang="en-US" sz="3600" dirty="0" smtClean="0"/>
              <a:t>Behavioral modification</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40291" name="Rectangle 3"/>
          <p:cNvSpPr>
            <a:spLocks noGrp="1" noChangeArrowheads="1"/>
          </p:cNvSpPr>
          <p:nvPr>
            <p:ph type="body" idx="1"/>
          </p:nvPr>
        </p:nvSpPr>
        <p:spPr/>
        <p:txBody>
          <a:bodyPr/>
          <a:lstStyle/>
          <a:p>
            <a:pPr eaLnBrk="1" hangingPunct="1">
              <a:defRPr/>
            </a:pPr>
            <a:r>
              <a:rPr lang="en-US" sz="3600" dirty="0" smtClean="0"/>
              <a:t>Enlist familial and social support network</a:t>
            </a:r>
          </a:p>
          <a:p>
            <a:pPr eaLnBrk="1" hangingPunct="1">
              <a:defRPr/>
            </a:pPr>
            <a:r>
              <a:rPr lang="en-US" sz="3600" dirty="0" smtClean="0"/>
              <a:t>Economic incentives (?sustainability)</a:t>
            </a:r>
          </a:p>
          <a:p>
            <a:pPr eaLnBrk="1" hangingPunct="1">
              <a:defRPr/>
            </a:pPr>
            <a:r>
              <a:rPr lang="en-US" sz="3600" dirty="0" smtClean="0"/>
              <a:t>Rule out contributing factors (e.g., hypothyroidism)</a:t>
            </a:r>
          </a:p>
          <a:p>
            <a:pPr eaLnBrk="1" hangingPunct="1">
              <a:defRPr/>
            </a:pPr>
            <a:r>
              <a:rPr lang="en-US" sz="3600" dirty="0" smtClean="0"/>
              <a:t>Treat associated conditions / </a:t>
            </a:r>
            <a:r>
              <a:rPr lang="en-US" sz="3600" dirty="0" err="1" smtClean="0"/>
              <a:t>sequelae</a:t>
            </a:r>
            <a:endParaRPr lang="en-US" sz="3600" dirty="0"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07523" name="Rectangle 3"/>
          <p:cNvSpPr>
            <a:spLocks noGrp="1" noChangeArrowheads="1"/>
          </p:cNvSpPr>
          <p:nvPr>
            <p:ph type="body" idx="1"/>
          </p:nvPr>
        </p:nvSpPr>
        <p:spPr/>
        <p:txBody>
          <a:bodyPr/>
          <a:lstStyle/>
          <a:p>
            <a:pPr eaLnBrk="1" hangingPunct="1">
              <a:defRPr/>
            </a:pPr>
            <a:r>
              <a:rPr lang="en-US" sz="2800" smtClean="0"/>
              <a:t>Adults should receive 45% to 65% of calories from carbohydrates, 20%-35% from fat, and 10%-35% from protein</a:t>
            </a:r>
          </a:p>
          <a:p>
            <a:pPr eaLnBrk="1" hangingPunct="1">
              <a:defRPr/>
            </a:pPr>
            <a:r>
              <a:rPr lang="en-US" sz="2800" smtClean="0"/>
              <a:t>2/3 of women and 1/3 of men with BMI &gt; 27 have attempted weight loss</a:t>
            </a:r>
          </a:p>
          <a:p>
            <a:pPr lvl="1" eaLnBrk="1" hangingPunct="1">
              <a:defRPr/>
            </a:pPr>
            <a:r>
              <a:rPr lang="en-US" sz="2400" smtClean="0"/>
              <a:t>Most who initially succeed regain lost weight within 5 yrs</a:t>
            </a:r>
          </a:p>
          <a:p>
            <a:pPr eaLnBrk="1" hangingPunct="1">
              <a:defRPr/>
            </a:pPr>
            <a:r>
              <a:rPr lang="en-US" sz="2800" smtClean="0"/>
              <a:t>With the exception of one trial involving Weight Watchers, evidence to support major commercial and self-help weight loss programs is sub-optimal</a:t>
            </a:r>
            <a:endParaRPr lang="en-US" sz="2800" b="1"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08547" name="Rectangle 3"/>
          <p:cNvSpPr>
            <a:spLocks noGrp="1" noChangeArrowheads="1"/>
          </p:cNvSpPr>
          <p:nvPr>
            <p:ph type="body" idx="1"/>
          </p:nvPr>
        </p:nvSpPr>
        <p:spPr/>
        <p:txBody>
          <a:bodyPr/>
          <a:lstStyle/>
          <a:p>
            <a:pPr eaLnBrk="1" hangingPunct="1">
              <a:defRPr/>
            </a:pPr>
            <a:r>
              <a:rPr lang="en-US" dirty="0" smtClean="0"/>
              <a:t>In some countries, insurance companies cover obesity treatment</a:t>
            </a:r>
          </a:p>
          <a:p>
            <a:pPr lvl="1" eaLnBrk="1" hangingPunct="1">
              <a:defRPr/>
            </a:pPr>
            <a:r>
              <a:rPr lang="en-US" dirty="0" smtClean="0"/>
              <a:t>Most in the U.S. do not, although they do cover myriad expensive health consequences of obesity</a:t>
            </a:r>
          </a:p>
          <a:p>
            <a:pPr eaLnBrk="1" hangingPunct="1">
              <a:defRPr/>
            </a:pPr>
            <a:r>
              <a:rPr lang="en-US" dirty="0" smtClean="0"/>
              <a:t>Americans spend an estimated $30 billion each year on diet pills, diet foods, exercise videos, health club dues, and other weight loss tools</a:t>
            </a:r>
          </a:p>
          <a:p>
            <a:pPr eaLnBrk="1" hangingPunct="1">
              <a:defRPr/>
            </a:pPr>
            <a:r>
              <a:rPr lang="en-US" dirty="0" smtClean="0"/>
              <a:t>Weight loss product scams are the most common type </a:t>
            </a:r>
            <a:r>
              <a:rPr lang="en-US" smtClean="0"/>
              <a:t>of product-related fraud </a:t>
            </a:r>
            <a:r>
              <a:rPr lang="en-US" dirty="0" smtClean="0"/>
              <a:t>(FTC)</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39267" name="Rectangle 3"/>
          <p:cNvSpPr>
            <a:spLocks noGrp="1" noChangeArrowheads="1"/>
          </p:cNvSpPr>
          <p:nvPr>
            <p:ph type="body" idx="1"/>
          </p:nvPr>
        </p:nvSpPr>
        <p:spPr/>
        <p:txBody>
          <a:bodyPr/>
          <a:lstStyle/>
          <a:p>
            <a:pPr eaLnBrk="1" hangingPunct="1">
              <a:defRPr/>
            </a:pPr>
            <a:r>
              <a:rPr lang="en-US" dirty="0" smtClean="0"/>
              <a:t>Weight loss drugs are a billion dollar per year business in the US</a:t>
            </a:r>
          </a:p>
          <a:p>
            <a:pPr eaLnBrk="1" hangingPunct="1">
              <a:defRPr/>
            </a:pPr>
            <a:r>
              <a:rPr lang="en-US" dirty="0" smtClean="0"/>
              <a:t>Nearly 5 million US adults used prescription weight loss pills between 1996 and 1998</a:t>
            </a:r>
          </a:p>
          <a:p>
            <a:pPr lvl="1" eaLnBrk="1" hangingPunct="1">
              <a:defRPr/>
            </a:pPr>
            <a:r>
              <a:rPr lang="en-US" dirty="0" smtClean="0"/>
              <a:t>However, ¼ of users were not overweight</a:t>
            </a:r>
          </a:p>
          <a:p>
            <a:pPr lvl="1" eaLnBrk="1" hangingPunct="1">
              <a:defRPr/>
            </a:pPr>
            <a:r>
              <a:rPr lang="en-US" dirty="0" smtClean="0"/>
              <a:t>Use especially common among women</a:t>
            </a:r>
          </a:p>
          <a:p>
            <a:pPr lvl="1" eaLnBrk="1" hangingPunct="1">
              <a:defRPr/>
            </a:pPr>
            <a:r>
              <a:rPr lang="en-US" dirty="0" smtClean="0"/>
              <a:t>[</a:t>
            </a:r>
            <a:r>
              <a:rPr lang="en-US" dirty="0" err="1" smtClean="0"/>
              <a:t>Slentrol</a:t>
            </a:r>
            <a:r>
              <a:rPr lang="en-US" dirty="0" smtClean="0"/>
              <a:t> – 1</a:t>
            </a:r>
            <a:r>
              <a:rPr lang="en-US" baseline="30000" dirty="0" smtClean="0"/>
              <a:t>st</a:t>
            </a:r>
            <a:r>
              <a:rPr lang="en-US" dirty="0" smtClean="0"/>
              <a:t> FDA-approved weight loss drug for dogs]</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pPr eaLnBrk="1" hangingPunct="1">
              <a:defRPr/>
            </a:pPr>
            <a:r>
              <a:rPr lang="en-US" dirty="0" smtClean="0"/>
              <a:t>Treatments for Obesity</a:t>
            </a:r>
          </a:p>
        </p:txBody>
      </p:sp>
      <p:sp>
        <p:nvSpPr>
          <p:cNvPr id="109571" name="Rectangle 3"/>
          <p:cNvSpPr>
            <a:spLocks noGrp="1" noChangeArrowheads="1"/>
          </p:cNvSpPr>
          <p:nvPr>
            <p:ph type="body" idx="1"/>
          </p:nvPr>
        </p:nvSpPr>
        <p:spPr/>
        <p:txBody>
          <a:bodyPr/>
          <a:lstStyle/>
          <a:p>
            <a:pPr eaLnBrk="1" hangingPunct="1">
              <a:defRPr/>
            </a:pPr>
            <a:r>
              <a:rPr lang="en-US" sz="3600" dirty="0" smtClean="0"/>
              <a:t>Drug therapy may be appropriate for patients with a BMI &gt; 30 or a BMI &gt; 27 with additional risk factors</a:t>
            </a:r>
          </a:p>
          <a:p>
            <a:pPr eaLnBrk="1" hangingPunct="1">
              <a:defRPr/>
            </a:pPr>
            <a:endParaRPr lang="en-US" sz="3600" dirty="0" smtClean="0"/>
          </a:p>
          <a:p>
            <a:pPr eaLnBrk="1" hangingPunct="1">
              <a:defRPr/>
            </a:pPr>
            <a:r>
              <a:rPr lang="en-US" sz="3600" dirty="0" err="1" smtClean="0"/>
              <a:t>Sibutramine</a:t>
            </a:r>
            <a:r>
              <a:rPr lang="en-US" sz="3600" dirty="0" smtClean="0"/>
              <a:t> and </a:t>
            </a:r>
            <a:r>
              <a:rPr lang="en-US" sz="3600" dirty="0" err="1" smtClean="0"/>
              <a:t>orlistat</a:t>
            </a:r>
            <a:r>
              <a:rPr lang="en-US" sz="3600" dirty="0" smtClean="0"/>
              <a:t> reduce weight 10% when combined with diet and exercise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r>
              <a:rPr lang="en-US" sz="4000" dirty="0" smtClean="0"/>
              <a:t>Causes of and Contributors to Obesity</a:t>
            </a:r>
          </a:p>
        </p:txBody>
      </p:sp>
      <p:sp>
        <p:nvSpPr>
          <p:cNvPr id="147459" name="Rectangle 3"/>
          <p:cNvSpPr>
            <a:spLocks noGrp="1" noChangeArrowheads="1"/>
          </p:cNvSpPr>
          <p:nvPr>
            <p:ph type="body" idx="1"/>
          </p:nvPr>
        </p:nvSpPr>
        <p:spPr/>
        <p:txBody>
          <a:bodyPr/>
          <a:lstStyle/>
          <a:p>
            <a:pPr eaLnBrk="1" hangingPunct="1">
              <a:defRPr/>
            </a:pPr>
            <a:r>
              <a:rPr lang="en-US" sz="2800" dirty="0" smtClean="0"/>
              <a:t>Medications: e.g., OCPs, antidepressants, antipsychotics, etc.</a:t>
            </a:r>
          </a:p>
          <a:p>
            <a:pPr eaLnBrk="1" hangingPunct="1">
              <a:defRPr/>
            </a:pPr>
            <a:r>
              <a:rPr lang="en-US" sz="2800" dirty="0" smtClean="0"/>
              <a:t>Hypothyroidism</a:t>
            </a:r>
          </a:p>
          <a:p>
            <a:pPr eaLnBrk="1" hangingPunct="1">
              <a:defRPr/>
            </a:pPr>
            <a:r>
              <a:rPr lang="en-US" sz="2800" dirty="0" smtClean="0"/>
              <a:t>High birth weight (more common in mothers who gain excessive weight during pregnancy)</a:t>
            </a:r>
          </a:p>
          <a:p>
            <a:pPr lvl="1" eaLnBrk="1" hangingPunct="1">
              <a:defRPr/>
            </a:pPr>
            <a:r>
              <a:rPr lang="en-US" dirty="0" smtClean="0"/>
              <a:t>Both large and small babies, as opposed to normal </a:t>
            </a:r>
            <a:r>
              <a:rPr lang="en-US" dirty="0" err="1" smtClean="0"/>
              <a:t>birthweight</a:t>
            </a:r>
            <a:r>
              <a:rPr lang="en-US" dirty="0" smtClean="0"/>
              <a:t> babies, prone to obesity</a:t>
            </a:r>
          </a:p>
          <a:p>
            <a:pPr lvl="1" eaLnBrk="1" hangingPunct="1">
              <a:defRPr/>
            </a:pPr>
            <a:r>
              <a:rPr lang="en-US" dirty="0" smtClean="0"/>
              <a:t>94% of mothers of overweight toddlers see child’s size as normal</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Treatments for Obesity</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err="1"/>
              <a:t>Fenfluramine</a:t>
            </a:r>
            <a:r>
              <a:rPr lang="en-US" dirty="0"/>
              <a:t> and dexfenfluramine taken off market in 1997</a:t>
            </a:r>
          </a:p>
          <a:p>
            <a:pPr lvl="1" eaLnBrk="1" hangingPunct="1">
              <a:lnSpc>
                <a:spcPct val="90000"/>
              </a:lnSpc>
              <a:defRPr/>
            </a:pPr>
            <a:r>
              <a:rPr lang="en-US" sz="3200" dirty="0"/>
              <a:t>Numerous reports of cardiac </a:t>
            </a:r>
            <a:r>
              <a:rPr lang="en-US" sz="3200" dirty="0" err="1"/>
              <a:t>valvulopathy</a:t>
            </a:r>
            <a:endParaRPr lang="en-US" dirty="0"/>
          </a:p>
          <a:p>
            <a:pPr>
              <a:defRPr/>
            </a:pPr>
            <a:r>
              <a:rPr lang="en-US" dirty="0" err="1" smtClean="0"/>
              <a:t>Orlistat</a:t>
            </a:r>
            <a:r>
              <a:rPr lang="en-US" dirty="0" smtClean="0"/>
              <a:t> (</a:t>
            </a:r>
            <a:r>
              <a:rPr lang="en-US" dirty="0" err="1" smtClean="0"/>
              <a:t>Xenical</a:t>
            </a:r>
            <a:r>
              <a:rPr lang="en-US" dirty="0" smtClean="0"/>
              <a:t>) = inhibits intestinal lipases</a:t>
            </a:r>
          </a:p>
          <a:p>
            <a:pPr lvl="1">
              <a:defRPr/>
            </a:pPr>
            <a:r>
              <a:rPr lang="en-US" sz="3200" dirty="0" smtClean="0"/>
              <a:t>Average weight loss 2.89 kg over one year</a:t>
            </a:r>
          </a:p>
          <a:p>
            <a:pPr lvl="1">
              <a:defRPr/>
            </a:pPr>
            <a:r>
              <a:rPr lang="en-US" sz="3200" dirty="0" smtClean="0"/>
              <a:t>Side effects include GI discomfort, fecal urgency, liver failure, oxalate-induced kidney injury, and pancreatitis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a:defRPr/>
            </a:pPr>
            <a:r>
              <a:rPr lang="en-US" smtClean="0"/>
              <a:t>Treatments for Obesity</a:t>
            </a:r>
          </a:p>
        </p:txBody>
      </p:sp>
      <p:sp>
        <p:nvSpPr>
          <p:cNvPr id="144387" name="Rectangle 3"/>
          <p:cNvSpPr>
            <a:spLocks noGrp="1" noChangeArrowheads="1"/>
          </p:cNvSpPr>
          <p:nvPr>
            <p:ph type="body" idx="1"/>
          </p:nvPr>
        </p:nvSpPr>
        <p:spPr/>
        <p:txBody>
          <a:bodyPr/>
          <a:lstStyle/>
          <a:p>
            <a:pPr eaLnBrk="1" hangingPunct="1">
              <a:defRPr/>
            </a:pPr>
            <a:r>
              <a:rPr lang="en-US" smtClean="0"/>
              <a:t>Sibutramine (Meridia) = SSRI/NARI</a:t>
            </a:r>
          </a:p>
          <a:p>
            <a:pPr lvl="1" eaLnBrk="1" hangingPunct="1">
              <a:defRPr/>
            </a:pPr>
            <a:r>
              <a:rPr lang="en-US" sz="3200" smtClean="0"/>
              <a:t>Average weight loss 4.2 kg over one year</a:t>
            </a:r>
          </a:p>
          <a:p>
            <a:pPr lvl="1" eaLnBrk="1" hangingPunct="1">
              <a:defRPr/>
            </a:pPr>
            <a:r>
              <a:rPr lang="en-US" sz="3200" smtClean="0"/>
              <a:t>Can increase heart rate and blood pressure</a:t>
            </a:r>
          </a:p>
          <a:p>
            <a:pPr lvl="1" eaLnBrk="1" hangingPunct="1">
              <a:defRPr/>
            </a:pPr>
            <a:r>
              <a:rPr lang="en-US" sz="3200" smtClean="0"/>
              <a:t>2010: Withdrawn from market due to increased risk of stroke and MI</a:t>
            </a:r>
            <a:endParaRPr lang="en-US" sz="3200" smtClean="0">
              <a:effectLst/>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US" dirty="0" smtClean="0"/>
              <a:t>Treatments for Obesity</a:t>
            </a:r>
          </a:p>
        </p:txBody>
      </p:sp>
      <p:sp>
        <p:nvSpPr>
          <p:cNvPr id="150531" name="Rectangle 3"/>
          <p:cNvSpPr>
            <a:spLocks noGrp="1" noChangeArrowheads="1"/>
          </p:cNvSpPr>
          <p:nvPr>
            <p:ph type="body" idx="1"/>
          </p:nvPr>
        </p:nvSpPr>
        <p:spPr/>
        <p:txBody>
          <a:bodyPr/>
          <a:lstStyle/>
          <a:p>
            <a:pPr eaLnBrk="1" hangingPunct="1">
              <a:lnSpc>
                <a:spcPct val="90000"/>
              </a:lnSpc>
              <a:defRPr/>
            </a:pPr>
            <a:r>
              <a:rPr lang="en-US" dirty="0" smtClean="0"/>
              <a:t>Naltrexone SR/Bupropion SR (</a:t>
            </a:r>
            <a:r>
              <a:rPr lang="en-US" dirty="0" err="1" smtClean="0"/>
              <a:t>Contrave</a:t>
            </a:r>
            <a:r>
              <a:rPr lang="en-US" dirty="0" smtClean="0"/>
              <a:t>)</a:t>
            </a:r>
          </a:p>
          <a:p>
            <a:pPr lvl="1" eaLnBrk="1" hangingPunct="1">
              <a:lnSpc>
                <a:spcPct val="90000"/>
              </a:lnSpc>
              <a:defRPr/>
            </a:pPr>
            <a:r>
              <a:rPr lang="en-US" dirty="0" smtClean="0"/>
              <a:t>Weight loss of 5-10% (vs. 1-6% placebo)</a:t>
            </a:r>
          </a:p>
          <a:p>
            <a:pPr lvl="1" eaLnBrk="1" hangingPunct="1">
              <a:lnSpc>
                <a:spcPct val="90000"/>
              </a:lnSpc>
              <a:defRPr/>
            </a:pPr>
            <a:r>
              <a:rPr lang="en-US" dirty="0" smtClean="0"/>
              <a:t>Side effects: N, HA, elevated BP and HR</a:t>
            </a:r>
          </a:p>
          <a:p>
            <a:pPr lvl="1" eaLnBrk="1" hangingPunct="1">
              <a:lnSpc>
                <a:spcPct val="90000"/>
              </a:lnSpc>
              <a:defRPr/>
            </a:pPr>
            <a:r>
              <a:rPr lang="en-US" dirty="0" smtClean="0"/>
              <a:t>FDA requiring more phase 3 trials</a:t>
            </a:r>
          </a:p>
          <a:p>
            <a:pPr lvl="1" eaLnBrk="1" hangingPunct="1">
              <a:lnSpc>
                <a:spcPct val="90000"/>
              </a:lnSpc>
              <a:defRPr/>
            </a:pPr>
            <a:r>
              <a:rPr lang="en-US" dirty="0" err="1" smtClean="0"/>
              <a:t>Orexigen</a:t>
            </a:r>
            <a:r>
              <a:rPr lang="en-US" dirty="0" smtClean="0"/>
              <a:t> shelves plans to seek FDA approval (2011)</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Treatments for Obesity</a:t>
            </a:r>
            <a:endParaRPr lang="en-US" dirty="0"/>
          </a:p>
        </p:txBody>
      </p:sp>
      <p:sp>
        <p:nvSpPr>
          <p:cNvPr id="3" name="Content Placeholder 2"/>
          <p:cNvSpPr>
            <a:spLocks noGrp="1"/>
          </p:cNvSpPr>
          <p:nvPr>
            <p:ph idx="1"/>
          </p:nvPr>
        </p:nvSpPr>
        <p:spPr/>
        <p:txBody>
          <a:bodyPr/>
          <a:lstStyle/>
          <a:p>
            <a:pPr>
              <a:defRPr/>
            </a:pPr>
            <a:r>
              <a:rPr lang="en-US" dirty="0" err="1" smtClean="0"/>
              <a:t>Lorcaserin</a:t>
            </a:r>
            <a:r>
              <a:rPr lang="en-US" dirty="0" smtClean="0"/>
              <a:t> (</a:t>
            </a:r>
            <a:r>
              <a:rPr lang="en-US" dirty="0" err="1" smtClean="0"/>
              <a:t>Belvique</a:t>
            </a:r>
            <a:r>
              <a:rPr lang="en-US" dirty="0" smtClean="0"/>
              <a:t>) - serotonin agonist:</a:t>
            </a:r>
          </a:p>
          <a:p>
            <a:pPr lvl="1">
              <a:defRPr/>
            </a:pPr>
            <a:r>
              <a:rPr lang="en-US" sz="3200" dirty="0" smtClean="0"/>
              <a:t>Appetite suppressant</a:t>
            </a:r>
          </a:p>
          <a:p>
            <a:pPr lvl="1">
              <a:defRPr/>
            </a:pPr>
            <a:r>
              <a:rPr lang="en-US" sz="3200" dirty="0" smtClean="0"/>
              <a:t>4kg weight loss more than placebo over 1 year</a:t>
            </a:r>
          </a:p>
          <a:p>
            <a:pPr lvl="1">
              <a:defRPr/>
            </a:pPr>
            <a:r>
              <a:rPr lang="en-US" sz="3200" dirty="0" smtClean="0"/>
              <a:t>Improves glycemic control, hypertension, lipids</a:t>
            </a:r>
          </a:p>
          <a:p>
            <a:pPr lvl="1">
              <a:defRPr/>
            </a:pPr>
            <a:r>
              <a:rPr lang="en-US" sz="3200" dirty="0" smtClean="0"/>
              <a:t>Side effects: URIs, HA, N; may increase risk for tumors, depression, and </a:t>
            </a:r>
            <a:r>
              <a:rPr lang="en-US" sz="3200" dirty="0" err="1" smtClean="0"/>
              <a:t>valvulopathies</a:t>
            </a:r>
            <a:endParaRPr lang="en-US" sz="3200" dirty="0"/>
          </a:p>
          <a:p>
            <a:pPr>
              <a:defRPr/>
            </a:pP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Treatments for Obesity</a:t>
            </a:r>
            <a:endParaRPr lang="en-US" dirty="0"/>
          </a:p>
        </p:txBody>
      </p:sp>
      <p:sp>
        <p:nvSpPr>
          <p:cNvPr id="3" name="Content Placeholder 2"/>
          <p:cNvSpPr>
            <a:spLocks noGrp="1"/>
          </p:cNvSpPr>
          <p:nvPr>
            <p:ph idx="1"/>
          </p:nvPr>
        </p:nvSpPr>
        <p:spPr/>
        <p:txBody>
          <a:bodyPr/>
          <a:lstStyle/>
          <a:p>
            <a:pPr>
              <a:defRPr/>
            </a:pPr>
            <a:r>
              <a:rPr lang="en-US" dirty="0" err="1" smtClean="0"/>
              <a:t>Phenteramine</a:t>
            </a:r>
            <a:r>
              <a:rPr lang="en-US" dirty="0" smtClean="0"/>
              <a:t> + </a:t>
            </a:r>
            <a:r>
              <a:rPr lang="en-US" dirty="0" err="1" smtClean="0"/>
              <a:t>Topirimate</a:t>
            </a:r>
            <a:r>
              <a:rPr lang="en-US" dirty="0" smtClean="0"/>
              <a:t> ER (</a:t>
            </a:r>
            <a:r>
              <a:rPr lang="en-US" dirty="0" err="1" smtClean="0"/>
              <a:t>Qsymia</a:t>
            </a:r>
            <a:r>
              <a:rPr lang="en-US" dirty="0" smtClean="0"/>
              <a:t>) – sympathomimetic anorectic + </a:t>
            </a:r>
            <a:r>
              <a:rPr lang="en-US" dirty="0" err="1" smtClean="0"/>
              <a:t>antiepiliptic</a:t>
            </a:r>
            <a:r>
              <a:rPr lang="en-US" dirty="0" smtClean="0"/>
              <a:t> drug</a:t>
            </a:r>
          </a:p>
          <a:p>
            <a:pPr lvl="1">
              <a:defRPr/>
            </a:pPr>
            <a:r>
              <a:rPr lang="en-US" dirty="0" smtClean="0"/>
              <a:t>Loss of 8% body weight over one year (vs. 3% placebo)</a:t>
            </a:r>
          </a:p>
          <a:p>
            <a:pPr lvl="1">
              <a:defRPr/>
            </a:pPr>
            <a:r>
              <a:rPr lang="en-US" dirty="0" smtClean="0"/>
              <a:t>Favorable effects on HbA1c, HTN, HDL</a:t>
            </a:r>
          </a:p>
          <a:p>
            <a:pPr lvl="1">
              <a:defRPr/>
            </a:pPr>
            <a:r>
              <a:rPr lang="en-US" dirty="0" smtClean="0"/>
              <a:t>Unlikely to cause </a:t>
            </a:r>
            <a:r>
              <a:rPr lang="en-US" dirty="0" err="1" smtClean="0"/>
              <a:t>valvulopathy</a:t>
            </a:r>
            <a:endParaRPr lang="en-US" dirty="0" smtClean="0"/>
          </a:p>
          <a:p>
            <a:pPr lvl="1">
              <a:defRPr/>
            </a:pPr>
            <a:r>
              <a:rPr lang="en-US" dirty="0" err="1" smtClean="0"/>
              <a:t>Topirimate</a:t>
            </a:r>
            <a:r>
              <a:rPr lang="en-US" dirty="0" smtClean="0"/>
              <a:t> </a:t>
            </a:r>
            <a:r>
              <a:rPr lang="en-US" dirty="0" err="1" smtClean="0"/>
              <a:t>teratogenic</a:t>
            </a:r>
            <a:r>
              <a:rPr lang="en-US" dirty="0" smtClean="0"/>
              <a:t> (</a:t>
            </a:r>
            <a:r>
              <a:rPr lang="en-US" dirty="0" err="1" smtClean="0"/>
              <a:t>orofacial</a:t>
            </a:r>
            <a:r>
              <a:rPr lang="en-US" dirty="0" smtClean="0"/>
              <a:t> clefts)</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13667" name="Rectangle 3"/>
          <p:cNvSpPr>
            <a:spLocks noGrp="1" noChangeArrowheads="1"/>
          </p:cNvSpPr>
          <p:nvPr>
            <p:ph type="body" idx="1"/>
          </p:nvPr>
        </p:nvSpPr>
        <p:spPr/>
        <p:txBody>
          <a:bodyPr/>
          <a:lstStyle/>
          <a:p>
            <a:pPr eaLnBrk="1" hangingPunct="1">
              <a:defRPr/>
            </a:pPr>
            <a:r>
              <a:rPr lang="en-US" sz="2800" dirty="0" smtClean="0"/>
              <a:t>Non-prescription supplements can be dangerous</a:t>
            </a:r>
          </a:p>
          <a:p>
            <a:pPr lvl="1" eaLnBrk="1" hangingPunct="1">
              <a:defRPr/>
            </a:pPr>
            <a:r>
              <a:rPr lang="en-US" dirty="0" smtClean="0"/>
              <a:t>Unregulated with respect to purity, composition, and effectiveness</a:t>
            </a:r>
          </a:p>
          <a:p>
            <a:pPr lvl="1" eaLnBrk="1" hangingPunct="1">
              <a:defRPr/>
            </a:pPr>
            <a:r>
              <a:rPr lang="en-US" dirty="0" smtClean="0"/>
              <a:t>Multiple contaminants</a:t>
            </a:r>
          </a:p>
          <a:p>
            <a:pPr lvl="1" eaLnBrk="1" hangingPunct="1">
              <a:defRPr/>
            </a:pPr>
            <a:r>
              <a:rPr lang="en-US" dirty="0" smtClean="0"/>
              <a:t>Especially avoid compounds containing ephedra</a:t>
            </a:r>
          </a:p>
          <a:p>
            <a:pPr lvl="2" eaLnBrk="1" hangingPunct="1">
              <a:defRPr/>
            </a:pPr>
            <a:r>
              <a:rPr lang="en-US" sz="2800" dirty="0" smtClean="0"/>
              <a:t>Banned by FDA, but still found in a number of preparations sold in the US and purchased abroad</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pPr eaLnBrk="1" hangingPunct="1">
              <a:defRPr/>
            </a:pPr>
            <a:r>
              <a:rPr lang="en-US" dirty="0" smtClean="0"/>
              <a:t>Treatments for Obesity</a:t>
            </a:r>
          </a:p>
        </p:txBody>
      </p:sp>
      <p:sp>
        <p:nvSpPr>
          <p:cNvPr id="111619" name="Rectangle 3"/>
          <p:cNvSpPr>
            <a:spLocks noGrp="1" noChangeArrowheads="1"/>
          </p:cNvSpPr>
          <p:nvPr>
            <p:ph type="body" idx="1"/>
          </p:nvPr>
        </p:nvSpPr>
        <p:spPr/>
        <p:txBody>
          <a:bodyPr/>
          <a:lstStyle/>
          <a:p>
            <a:pPr eaLnBrk="1" hangingPunct="1">
              <a:defRPr/>
            </a:pPr>
            <a:r>
              <a:rPr lang="en-US" sz="3600" dirty="0" smtClean="0"/>
              <a:t>Future pharmaceutical treatments will likely be directed against hormones involved in the regulation of satiety, such as </a:t>
            </a:r>
            <a:r>
              <a:rPr lang="en-US" sz="3600" dirty="0" err="1" smtClean="0"/>
              <a:t>leptin</a:t>
            </a:r>
            <a:r>
              <a:rPr lang="en-US" sz="3600" dirty="0" smtClean="0"/>
              <a:t> and ghrelin, and may include vaccines</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Treatments for Obesity</a:t>
            </a:r>
            <a:endParaRPr lang="en-US" dirty="0"/>
          </a:p>
        </p:txBody>
      </p:sp>
      <p:sp>
        <p:nvSpPr>
          <p:cNvPr id="3" name="Content Placeholder 2"/>
          <p:cNvSpPr>
            <a:spLocks noGrp="1"/>
          </p:cNvSpPr>
          <p:nvPr>
            <p:ph idx="1"/>
          </p:nvPr>
        </p:nvSpPr>
        <p:spPr/>
        <p:txBody>
          <a:bodyPr/>
          <a:lstStyle/>
          <a:p>
            <a:pPr eaLnBrk="1" hangingPunct="1">
              <a:defRPr/>
            </a:pPr>
            <a:r>
              <a:rPr lang="en-US" sz="3600" dirty="0"/>
              <a:t>Other agents may act on </a:t>
            </a:r>
            <a:r>
              <a:rPr lang="en-US" sz="3600" dirty="0" err="1"/>
              <a:t>adiponectin</a:t>
            </a:r>
            <a:r>
              <a:rPr lang="en-US" sz="3600" dirty="0"/>
              <a:t> or </a:t>
            </a:r>
            <a:r>
              <a:rPr lang="en-US" sz="3600" dirty="0" err="1"/>
              <a:t>irisin</a:t>
            </a:r>
            <a:r>
              <a:rPr lang="en-US" sz="3600" dirty="0"/>
              <a:t> (the latter affects brown/white fat ratio)</a:t>
            </a:r>
          </a:p>
          <a:p>
            <a:pPr lvl="1" eaLnBrk="1" hangingPunct="1">
              <a:defRPr/>
            </a:pPr>
            <a:r>
              <a:rPr lang="en-US" dirty="0"/>
              <a:t>White fat stores calories, brown fat burns calories / generates heat</a:t>
            </a:r>
          </a:p>
          <a:p>
            <a:pPr>
              <a:defRPr/>
            </a:pP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lstStyle/>
          <a:p>
            <a:pPr eaLnBrk="1" hangingPunct="1">
              <a:defRPr/>
            </a:pPr>
            <a:r>
              <a:rPr lang="en-US" smtClean="0"/>
              <a:t>Treatments for Obesity</a:t>
            </a:r>
          </a:p>
        </p:txBody>
      </p:sp>
      <p:sp>
        <p:nvSpPr>
          <p:cNvPr id="110595" name="Rectangle 3"/>
          <p:cNvSpPr>
            <a:spLocks noGrp="1" noChangeArrowheads="1"/>
          </p:cNvSpPr>
          <p:nvPr>
            <p:ph type="body" idx="1"/>
          </p:nvPr>
        </p:nvSpPr>
        <p:spPr/>
        <p:txBody>
          <a:bodyPr/>
          <a:lstStyle/>
          <a:p>
            <a:pPr eaLnBrk="1" hangingPunct="1">
              <a:defRPr/>
            </a:pPr>
            <a:r>
              <a:rPr lang="en-US" dirty="0" smtClean="0"/>
              <a:t>BMI &gt; 40 (or BMI &gt; 35 with DM2 or OSA) may be eligible for bariatric surgery</a:t>
            </a:r>
          </a:p>
          <a:p>
            <a:pPr eaLnBrk="1" hangingPunct="1">
              <a:defRPr/>
            </a:pPr>
            <a:r>
              <a:rPr lang="en-US" dirty="0" smtClean="0"/>
              <a:t>Procedures include Roux-en-Y gastric bypass (best outcomes), stapled </a:t>
            </a:r>
            <a:r>
              <a:rPr lang="en-US" dirty="0" err="1" smtClean="0"/>
              <a:t>gastroplasty</a:t>
            </a:r>
            <a:r>
              <a:rPr lang="en-US" dirty="0" smtClean="0"/>
              <a:t>, duodenal </a:t>
            </a:r>
            <a:r>
              <a:rPr lang="en-US" dirty="0" err="1" smtClean="0"/>
              <a:t>swithch</a:t>
            </a:r>
            <a:r>
              <a:rPr lang="en-US" dirty="0" smtClean="0"/>
              <a:t>, adjustable gastric banding, and duodenal-</a:t>
            </a:r>
            <a:r>
              <a:rPr lang="en-US" dirty="0" err="1" smtClean="0"/>
              <a:t>jejunal</a:t>
            </a:r>
            <a:r>
              <a:rPr lang="en-US" dirty="0" smtClean="0"/>
              <a:t> bypass liner)</a:t>
            </a:r>
          </a:p>
          <a:p>
            <a:pPr lvl="1" eaLnBrk="1" hangingPunct="1">
              <a:defRPr/>
            </a:pPr>
            <a:r>
              <a:rPr lang="en-US" sz="3200" dirty="0" smtClean="0"/>
              <a:t>Designed to reduce stomach size and control caloric intake</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eaLnBrk="1" hangingPunct="1">
              <a:defRPr/>
            </a:pPr>
            <a:r>
              <a:rPr lang="en-US" dirty="0" smtClean="0"/>
              <a:t>Treatments for Obesity</a:t>
            </a:r>
          </a:p>
        </p:txBody>
      </p:sp>
      <p:sp>
        <p:nvSpPr>
          <p:cNvPr id="112643" name="Rectangle 3"/>
          <p:cNvSpPr>
            <a:spLocks noGrp="1" noChangeArrowheads="1"/>
          </p:cNvSpPr>
          <p:nvPr>
            <p:ph type="body" idx="1"/>
          </p:nvPr>
        </p:nvSpPr>
        <p:spPr/>
        <p:txBody>
          <a:bodyPr/>
          <a:lstStyle/>
          <a:p>
            <a:pPr eaLnBrk="1" hangingPunct="1">
              <a:defRPr/>
            </a:pPr>
            <a:r>
              <a:rPr lang="en-US" sz="2800" smtClean="0"/>
              <a:t>220,000 procedures performed annually</a:t>
            </a:r>
          </a:p>
          <a:p>
            <a:pPr lvl="1" eaLnBrk="1" hangingPunct="1">
              <a:defRPr/>
            </a:pPr>
            <a:r>
              <a:rPr lang="en-US" smtClean="0"/>
              <a:t>Only 0.6% of eligible adults underwent a procedure; some teens now getting</a:t>
            </a:r>
          </a:p>
          <a:p>
            <a:pPr eaLnBrk="1" hangingPunct="1">
              <a:defRPr/>
            </a:pPr>
            <a:r>
              <a:rPr lang="en-US" sz="2800" smtClean="0"/>
              <a:t>Substantial health benefits common</a:t>
            </a:r>
          </a:p>
          <a:p>
            <a:pPr lvl="1" eaLnBrk="1" hangingPunct="1">
              <a:defRPr/>
            </a:pPr>
            <a:r>
              <a:rPr lang="en-US" smtClean="0"/>
              <a:t>Average weight loss after one year/three years: 62%/71% with Roux-en-Y gastric bypass, 43%/55% with gastric banding</a:t>
            </a:r>
          </a:p>
          <a:p>
            <a:pPr lvl="1" eaLnBrk="1" hangingPunct="1">
              <a:defRPr/>
            </a:pPr>
            <a:r>
              <a:rPr lang="en-US" smtClean="0"/>
              <a:t>Excess weight loss of up to 70%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a:defRPr/>
            </a:pPr>
            <a:r>
              <a:rPr lang="en-US" sz="4000" smtClean="0"/>
              <a:t>Causes of and Contributors to Obesity</a:t>
            </a:r>
          </a:p>
        </p:txBody>
      </p:sp>
      <p:sp>
        <p:nvSpPr>
          <p:cNvPr id="147459" name="Rectangle 3"/>
          <p:cNvSpPr>
            <a:spLocks noGrp="1" noChangeArrowheads="1"/>
          </p:cNvSpPr>
          <p:nvPr>
            <p:ph type="body" idx="1"/>
          </p:nvPr>
        </p:nvSpPr>
        <p:spPr/>
        <p:txBody>
          <a:bodyPr/>
          <a:lstStyle/>
          <a:p>
            <a:pPr eaLnBrk="1" hangingPunct="1">
              <a:defRPr/>
            </a:pPr>
            <a:r>
              <a:rPr lang="en-US" sz="4000" dirty="0" smtClean="0"/>
              <a:t>Shorter or no breastfeeding</a:t>
            </a:r>
          </a:p>
          <a:p>
            <a:pPr eaLnBrk="1" hangingPunct="1">
              <a:defRPr/>
            </a:pPr>
            <a:r>
              <a:rPr lang="en-US" sz="4000" dirty="0" smtClean="0"/>
              <a:t>Lack of mother-child bonding in infancy</a:t>
            </a:r>
          </a:p>
          <a:p>
            <a:pPr eaLnBrk="1" hangingPunct="1">
              <a:defRPr/>
            </a:pPr>
            <a:r>
              <a:rPr lang="en-US" sz="4000" dirty="0" smtClean="0"/>
              <a:t>Childhood trauma</a:t>
            </a:r>
          </a:p>
          <a:p>
            <a:pPr eaLnBrk="1" hangingPunct="1">
              <a:defRPr/>
            </a:pPr>
            <a:r>
              <a:rPr lang="en-US" sz="4000" dirty="0" smtClean="0"/>
              <a:t>Menopause (attenuated by exercise)</a:t>
            </a:r>
          </a:p>
          <a:p>
            <a:pPr>
              <a:buFont typeface="Wingdings" pitchFamily="2" charset="2"/>
              <a:buNone/>
              <a:defRPr/>
            </a:pPr>
            <a:endParaRPr lang="en-US" dirty="0" smtClean="0">
              <a:effectLst/>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a:defRPr/>
            </a:pPr>
            <a:r>
              <a:rPr lang="en-US" smtClean="0"/>
              <a:t>Treatments for Obesity</a:t>
            </a:r>
          </a:p>
        </p:txBody>
      </p:sp>
      <p:sp>
        <p:nvSpPr>
          <p:cNvPr id="150531" name="Rectangle 3"/>
          <p:cNvSpPr>
            <a:spLocks noGrp="1" noChangeArrowheads="1"/>
          </p:cNvSpPr>
          <p:nvPr>
            <p:ph type="body" idx="1"/>
          </p:nvPr>
        </p:nvSpPr>
        <p:spPr/>
        <p:txBody>
          <a:bodyPr/>
          <a:lstStyle/>
          <a:p>
            <a:pPr eaLnBrk="1" hangingPunct="1">
              <a:defRPr/>
            </a:pPr>
            <a:r>
              <a:rPr lang="en-US" sz="2800" smtClean="0"/>
              <a:t>Substantial health benefits common</a:t>
            </a:r>
          </a:p>
          <a:p>
            <a:pPr lvl="1" eaLnBrk="1" hangingPunct="1">
              <a:defRPr/>
            </a:pPr>
            <a:r>
              <a:rPr lang="en-US" smtClean="0"/>
              <a:t>Resolution of HTN in 68%</a:t>
            </a:r>
          </a:p>
          <a:p>
            <a:pPr lvl="1" eaLnBrk="1" hangingPunct="1">
              <a:defRPr/>
            </a:pPr>
            <a:r>
              <a:rPr lang="en-US" smtClean="0"/>
              <a:t>Resolution of dyslipidemia in 71%</a:t>
            </a:r>
          </a:p>
          <a:p>
            <a:pPr lvl="1" eaLnBrk="1" hangingPunct="1">
              <a:defRPr/>
            </a:pPr>
            <a:r>
              <a:rPr lang="en-US" smtClean="0"/>
              <a:t>Resolution of diabetes in 77% of patients</a:t>
            </a:r>
          </a:p>
          <a:p>
            <a:pPr lvl="1" eaLnBrk="1" hangingPunct="1">
              <a:defRPr/>
            </a:pPr>
            <a:r>
              <a:rPr lang="en-US" smtClean="0"/>
              <a:t>Up to 45% lower risk of death; reduced risk of MI, CVA</a:t>
            </a:r>
          </a:p>
          <a:p>
            <a:pPr lvl="1" eaLnBrk="1" hangingPunct="1">
              <a:defRPr/>
            </a:pPr>
            <a:r>
              <a:rPr lang="en-US" smtClean="0"/>
              <a:t>Improvements in memory function</a:t>
            </a:r>
          </a:p>
          <a:p>
            <a:pPr>
              <a:defRPr/>
            </a:pPr>
            <a:endParaRPr lang="en-US" smtClean="0">
              <a:effectLst/>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Treatments for Obesity</a:t>
            </a:r>
            <a:endParaRPr lang="en-US" dirty="0"/>
          </a:p>
        </p:txBody>
      </p:sp>
      <p:sp>
        <p:nvSpPr>
          <p:cNvPr id="3" name="Content Placeholder 2"/>
          <p:cNvSpPr>
            <a:spLocks noGrp="1"/>
          </p:cNvSpPr>
          <p:nvPr>
            <p:ph idx="1"/>
          </p:nvPr>
        </p:nvSpPr>
        <p:spPr/>
        <p:txBody>
          <a:bodyPr/>
          <a:lstStyle/>
          <a:p>
            <a:pPr eaLnBrk="1" hangingPunct="1">
              <a:defRPr/>
            </a:pPr>
            <a:r>
              <a:rPr lang="en-US" dirty="0" smtClean="0"/>
              <a:t>Perioperative mortality 0.6% - 2%</a:t>
            </a:r>
          </a:p>
          <a:p>
            <a:pPr eaLnBrk="1" hangingPunct="1">
              <a:defRPr/>
            </a:pPr>
            <a:r>
              <a:rPr lang="en-US" dirty="0" smtClean="0"/>
              <a:t>Complication rates almost 20-30% over a 180-day period</a:t>
            </a:r>
          </a:p>
          <a:p>
            <a:pPr eaLnBrk="1" hangingPunct="1">
              <a:defRPr/>
            </a:pPr>
            <a:r>
              <a:rPr lang="en-US" dirty="0" smtClean="0"/>
              <a:t>Increased risk of alcohol abuse post-gastric bypass surgery</a:t>
            </a:r>
          </a:p>
          <a:p>
            <a:pPr eaLnBrk="1" hangingPunct="1">
              <a:defRPr/>
            </a:pPr>
            <a:r>
              <a:rPr lang="en-US" dirty="0" smtClean="0"/>
              <a:t>Reverse feeding tube (developed by Segway inventor Dean </a:t>
            </a:r>
            <a:r>
              <a:rPr lang="en-US" dirty="0" err="1" smtClean="0"/>
              <a:t>Kamen</a:t>
            </a:r>
            <a:r>
              <a:rPr lang="en-US" dirty="0" smtClean="0"/>
              <a:t>)</a:t>
            </a:r>
          </a:p>
          <a:p>
            <a:pPr eaLnBrk="1" hangingPunct="1">
              <a:defRPr/>
            </a:pPr>
            <a:r>
              <a:rPr lang="en-US" dirty="0" smtClean="0"/>
              <a:t>Liposuction</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14691" name="Rectangle 3"/>
          <p:cNvSpPr>
            <a:spLocks noGrp="1" noChangeArrowheads="1"/>
          </p:cNvSpPr>
          <p:nvPr>
            <p:ph type="body" idx="1"/>
          </p:nvPr>
        </p:nvSpPr>
        <p:spPr/>
        <p:txBody>
          <a:bodyPr/>
          <a:lstStyle/>
          <a:p>
            <a:pPr eaLnBrk="1" hangingPunct="1">
              <a:defRPr/>
            </a:pPr>
            <a:r>
              <a:rPr lang="en-US" dirty="0" smtClean="0"/>
              <a:t>DHHS’s Healthy People 2010 objective: reduce prevalence of obesity to 15%</a:t>
            </a:r>
          </a:p>
          <a:p>
            <a:pPr eaLnBrk="1" hangingPunct="1">
              <a:defRPr/>
            </a:pPr>
            <a:r>
              <a:rPr lang="en-US" dirty="0" smtClean="0"/>
              <a:t>&lt;1/2 of obese US adults visiting a primary care physician counseled about weight loss</a:t>
            </a:r>
          </a:p>
          <a:p>
            <a:pPr lvl="1" eaLnBrk="1" hangingPunct="1">
              <a:defRPr/>
            </a:pPr>
            <a:r>
              <a:rPr lang="en-US" sz="3200" dirty="0" smtClean="0"/>
              <a:t>Those counseled twice as likely to attempt weight loss</a:t>
            </a:r>
          </a:p>
          <a:p>
            <a:pPr lvl="1" eaLnBrk="1" hangingPunct="1">
              <a:defRPr/>
            </a:pPr>
            <a:r>
              <a:rPr lang="en-US" sz="3200" dirty="0" smtClean="0"/>
              <a:t>44% of US physicians overweight or obese – less likely to counsel</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15715" name="Rectangle 3"/>
          <p:cNvSpPr>
            <a:spLocks noGrp="1" noChangeArrowheads="1"/>
          </p:cNvSpPr>
          <p:nvPr>
            <p:ph type="body" idx="1"/>
          </p:nvPr>
        </p:nvSpPr>
        <p:spPr/>
        <p:txBody>
          <a:bodyPr/>
          <a:lstStyle/>
          <a:p>
            <a:pPr eaLnBrk="1" hangingPunct="1">
              <a:defRPr/>
            </a:pPr>
            <a:r>
              <a:rPr lang="en-US" dirty="0" smtClean="0"/>
              <a:t>Need for improved health care provider education in nutrition and increased use of nutritionists in primary care settings</a:t>
            </a:r>
          </a:p>
          <a:p>
            <a:pPr lvl="1" eaLnBrk="1" hangingPunct="1">
              <a:defRPr/>
            </a:pPr>
            <a:r>
              <a:rPr lang="en-US" dirty="0" smtClean="0"/>
              <a:t>Would likely be cost-saving</a:t>
            </a:r>
          </a:p>
          <a:p>
            <a:pPr eaLnBrk="1" hangingPunct="1">
              <a:defRPr/>
            </a:pPr>
            <a:r>
              <a:rPr lang="en-US" dirty="0" smtClean="0"/>
              <a:t>School- and community-based health education campaigns tailored to cultural background, gender, and age group</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p:txBody>
          <a:bodyPr/>
          <a:lstStyle/>
          <a:p>
            <a:pPr eaLnBrk="1" hangingPunct="1">
              <a:defRPr/>
            </a:pPr>
            <a:r>
              <a:rPr lang="en-US" sz="4000" dirty="0" smtClean="0"/>
              <a:t>Public Health Measures to Reduce Obesity</a:t>
            </a:r>
          </a:p>
        </p:txBody>
      </p:sp>
      <p:sp>
        <p:nvSpPr>
          <p:cNvPr id="138243" name="Rectangle 3"/>
          <p:cNvSpPr>
            <a:spLocks noGrp="1" noChangeArrowheads="1"/>
          </p:cNvSpPr>
          <p:nvPr>
            <p:ph type="body" idx="1"/>
          </p:nvPr>
        </p:nvSpPr>
        <p:spPr/>
        <p:txBody>
          <a:bodyPr/>
          <a:lstStyle/>
          <a:p>
            <a:pPr eaLnBrk="1" hangingPunct="1">
              <a:defRPr/>
            </a:pPr>
            <a:r>
              <a:rPr lang="en-US" sz="3600" dirty="0" smtClean="0"/>
              <a:t>Media health messages to correct misperceptions regarding weight and promote healthy behaviors</a:t>
            </a:r>
          </a:p>
          <a:p>
            <a:pPr eaLnBrk="1" hangingPunct="1">
              <a:defRPr/>
            </a:pPr>
            <a:endParaRPr lang="en-US" sz="3600" dirty="0" smtClean="0"/>
          </a:p>
          <a:p>
            <a:pPr eaLnBrk="1" hangingPunct="1">
              <a:defRPr/>
            </a:pPr>
            <a:r>
              <a:rPr lang="en-US" sz="3600" dirty="0" smtClean="0"/>
              <a:t>Enhanced public school health curricula</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Public Health Measures to Reduce Obesity</a:t>
            </a:r>
            <a:endParaRPr lang="en-US" dirty="0"/>
          </a:p>
        </p:txBody>
      </p:sp>
      <p:sp>
        <p:nvSpPr>
          <p:cNvPr id="3" name="Content Placeholder 2"/>
          <p:cNvSpPr>
            <a:spLocks noGrp="1"/>
          </p:cNvSpPr>
          <p:nvPr>
            <p:ph idx="1"/>
          </p:nvPr>
        </p:nvSpPr>
        <p:spPr/>
        <p:txBody>
          <a:bodyPr/>
          <a:lstStyle/>
          <a:p>
            <a:pPr eaLnBrk="1" hangingPunct="1">
              <a:defRPr/>
            </a:pPr>
            <a:r>
              <a:rPr lang="en-US" sz="3600" dirty="0" smtClean="0"/>
              <a:t>Obesity report cards</a:t>
            </a:r>
          </a:p>
          <a:p>
            <a:pPr lvl="1" eaLnBrk="1" hangingPunct="1">
              <a:defRPr/>
            </a:pPr>
            <a:r>
              <a:rPr lang="en-US" dirty="0" smtClean="0"/>
              <a:t>20 states</a:t>
            </a:r>
          </a:p>
          <a:p>
            <a:pPr lvl="1" eaLnBrk="1" hangingPunct="1">
              <a:defRPr/>
            </a:pPr>
            <a:r>
              <a:rPr lang="en-US" dirty="0" smtClean="0"/>
              <a:t>23% of US elementary schools</a:t>
            </a:r>
          </a:p>
          <a:p>
            <a:pPr>
              <a:defRPr/>
            </a:pPr>
            <a:endParaRPr lang="en-US" dirty="0" smtClean="0"/>
          </a:p>
          <a:p>
            <a:pPr>
              <a:defRPr/>
            </a:pPr>
            <a:r>
              <a:rPr lang="en-US" dirty="0" smtClean="0"/>
              <a:t>Lincoln University in PA requires students with BMI </a:t>
            </a:r>
            <a:r>
              <a:rPr lang="en-US" dirty="0" smtClean="0">
                <a:latin typeface="Times New Roman"/>
                <a:cs typeface="Times New Roman"/>
              </a:rPr>
              <a:t>&gt; 30 to pass a physical fitness test to graduate</a:t>
            </a:r>
            <a:endParaRPr lang="en-US"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16739" name="Rectangle 3"/>
          <p:cNvSpPr>
            <a:spLocks noGrp="1" noChangeArrowheads="1"/>
          </p:cNvSpPr>
          <p:nvPr>
            <p:ph type="body" idx="1"/>
          </p:nvPr>
        </p:nvSpPr>
        <p:spPr/>
        <p:txBody>
          <a:bodyPr/>
          <a:lstStyle/>
          <a:p>
            <a:pPr eaLnBrk="1" hangingPunct="1">
              <a:defRPr/>
            </a:pPr>
            <a:r>
              <a:rPr lang="en-US" dirty="0" smtClean="0"/>
              <a:t>More healthful school and hospital cafeteria meal choices</a:t>
            </a:r>
          </a:p>
          <a:p>
            <a:pPr eaLnBrk="1" hangingPunct="1">
              <a:defRPr/>
            </a:pPr>
            <a:r>
              <a:rPr lang="en-US" dirty="0" smtClean="0"/>
              <a:t>No fast foods, soda pop machines, or exclusivity contracts in </a:t>
            </a:r>
            <a:r>
              <a:rPr lang="en-US" smtClean="0"/>
              <a:t>schools (consider </a:t>
            </a:r>
            <a:r>
              <a:rPr lang="en-US" dirty="0" smtClean="0"/>
              <a:t>elimination of HFCS-laden juices and bottled water sales also)</a:t>
            </a:r>
          </a:p>
          <a:p>
            <a:pPr lvl="1" eaLnBrk="1" hangingPunct="1">
              <a:defRPr/>
            </a:pPr>
            <a:r>
              <a:rPr lang="en-US" dirty="0" smtClean="0"/>
              <a:t>Enhanced state funding for public education</a:t>
            </a:r>
          </a:p>
          <a:p>
            <a:pPr eaLnBrk="1" hangingPunct="1">
              <a:defRPr/>
            </a:pPr>
            <a:r>
              <a:rPr lang="en-US" dirty="0" smtClean="0"/>
              <a:t>Provision of healthier menu options in federally-sponsored school lunches increases student participation in NSLP</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17763" name="Rectangle 3"/>
          <p:cNvSpPr>
            <a:spLocks noGrp="1" noChangeArrowheads="1"/>
          </p:cNvSpPr>
          <p:nvPr>
            <p:ph type="body" idx="1"/>
          </p:nvPr>
        </p:nvSpPr>
        <p:spPr/>
        <p:txBody>
          <a:bodyPr/>
          <a:lstStyle/>
          <a:p>
            <a:pPr eaLnBrk="1" hangingPunct="1">
              <a:defRPr/>
            </a:pPr>
            <a:r>
              <a:rPr lang="en-US" sz="3600" dirty="0" smtClean="0"/>
              <a:t>Use of local produce from community-supported agriculture, especially organics, would decrease adverse consequences of pesticides on the environment and amount of harmful greenhouse gasses produced in transportation of food over long distances</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18787" name="Rectangle 3"/>
          <p:cNvSpPr>
            <a:spLocks noGrp="1" noChangeArrowheads="1"/>
          </p:cNvSpPr>
          <p:nvPr>
            <p:ph type="body" idx="1"/>
          </p:nvPr>
        </p:nvSpPr>
        <p:spPr/>
        <p:txBody>
          <a:bodyPr/>
          <a:lstStyle/>
          <a:p>
            <a:pPr eaLnBrk="1" hangingPunct="1">
              <a:defRPr/>
            </a:pPr>
            <a:r>
              <a:rPr lang="en-US" dirty="0" smtClean="0"/>
              <a:t>School wellness policy provision included in the Child Nutrition and Women, Infants and Children Reauthorization Act of 2004 mandates that schools participating in federal nutrition programs create wellness policies on how to improve students’ nutrition and health as well as set guidelines for all foods sold in schools by 2006</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20835" name="Rectangle 3"/>
          <p:cNvSpPr>
            <a:spLocks noGrp="1" noChangeArrowheads="1"/>
          </p:cNvSpPr>
          <p:nvPr>
            <p:ph type="body" idx="1"/>
          </p:nvPr>
        </p:nvSpPr>
        <p:spPr/>
        <p:txBody>
          <a:bodyPr/>
          <a:lstStyle/>
          <a:p>
            <a:pPr eaLnBrk="1" hangingPunct="1">
              <a:defRPr/>
            </a:pPr>
            <a:r>
              <a:rPr lang="en-US" dirty="0" smtClean="0"/>
              <a:t>Pedestrian malls</a:t>
            </a:r>
          </a:p>
          <a:p>
            <a:pPr eaLnBrk="1" hangingPunct="1">
              <a:defRPr/>
            </a:pPr>
            <a:r>
              <a:rPr lang="en-US" dirty="0" smtClean="0"/>
              <a:t>Recreational centers, parks, and workplace gyms</a:t>
            </a:r>
          </a:p>
          <a:p>
            <a:pPr eaLnBrk="1" hangingPunct="1">
              <a:defRPr/>
            </a:pPr>
            <a:r>
              <a:rPr lang="en-US" dirty="0" smtClean="0"/>
              <a:t>Requiring physical education at school</a:t>
            </a:r>
          </a:p>
          <a:p>
            <a:pPr eaLnBrk="1" hangingPunct="1">
              <a:defRPr/>
            </a:pPr>
            <a:r>
              <a:rPr lang="en-US" dirty="0" smtClean="0"/>
              <a:t>Providing insurance coverage for membership in athletic clubs and insurance discounts for participation in exercise programs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Causes of and Contributors to Obesity</a:t>
            </a:r>
            <a:endParaRPr lang="en-US" dirty="0"/>
          </a:p>
        </p:txBody>
      </p:sp>
      <p:sp>
        <p:nvSpPr>
          <p:cNvPr id="3" name="Content Placeholder 2"/>
          <p:cNvSpPr>
            <a:spLocks noGrp="1"/>
          </p:cNvSpPr>
          <p:nvPr>
            <p:ph idx="1"/>
          </p:nvPr>
        </p:nvSpPr>
        <p:spPr/>
        <p:txBody>
          <a:bodyPr/>
          <a:lstStyle/>
          <a:p>
            <a:pPr eaLnBrk="1" hangingPunct="1">
              <a:defRPr/>
            </a:pPr>
            <a:r>
              <a:rPr lang="en-US" dirty="0" smtClean="0"/>
              <a:t>Childhood ability to delay gratification</a:t>
            </a:r>
          </a:p>
          <a:p>
            <a:pPr eaLnBrk="1" hangingPunct="1">
              <a:defRPr/>
            </a:pPr>
            <a:r>
              <a:rPr lang="en-US" dirty="0" smtClean="0"/>
              <a:t>Parents frequently fail to recognize childhood overweight and obesity</a:t>
            </a:r>
          </a:p>
          <a:p>
            <a:pPr eaLnBrk="1" hangingPunct="1">
              <a:defRPr/>
            </a:pPr>
            <a:r>
              <a:rPr lang="en-US" dirty="0" smtClean="0"/>
              <a:t>Energy in &gt; energy out (3500 extra calories of food leads to approximately 1 lb wt gain)</a:t>
            </a:r>
          </a:p>
          <a:p>
            <a:pPr eaLnBrk="1" hangingPunct="1">
              <a:defRPr/>
            </a:pPr>
            <a:r>
              <a:rPr lang="en-US" dirty="0" smtClean="0"/>
              <a:t>Perception: many overweight and obese individuals think there is nothing wrong with their weight</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p:txBody>
          <a:bodyPr/>
          <a:lstStyle/>
          <a:p>
            <a:pPr eaLnBrk="1" hangingPunct="1">
              <a:defRPr/>
            </a:pPr>
            <a:r>
              <a:rPr lang="en-US" sz="4000" dirty="0" smtClean="0"/>
              <a:t>Public Health Measures to Reduce Obesity</a:t>
            </a:r>
          </a:p>
        </p:txBody>
      </p:sp>
      <p:sp>
        <p:nvSpPr>
          <p:cNvPr id="122883" name="Rectangle 3"/>
          <p:cNvSpPr>
            <a:spLocks noGrp="1" noChangeArrowheads="1"/>
          </p:cNvSpPr>
          <p:nvPr>
            <p:ph type="body" idx="1"/>
          </p:nvPr>
        </p:nvSpPr>
        <p:spPr/>
        <p:txBody>
          <a:bodyPr/>
          <a:lstStyle/>
          <a:p>
            <a:pPr eaLnBrk="1" hangingPunct="1">
              <a:lnSpc>
                <a:spcPct val="90000"/>
              </a:lnSpc>
              <a:defRPr/>
            </a:pPr>
            <a:r>
              <a:rPr lang="en-US" sz="3600" dirty="0" smtClean="0"/>
              <a:t>Alabama: $25/month health insurance surcharge on state workers whose BMI exceeds 35 and who fail to enroll in a free wellness program and “show progress”</a:t>
            </a:r>
          </a:p>
          <a:p>
            <a:pPr eaLnBrk="1" hangingPunct="1">
              <a:lnSpc>
                <a:spcPct val="90000"/>
              </a:lnSpc>
              <a:defRPr/>
            </a:pPr>
            <a:r>
              <a:rPr lang="en-US" sz="3600" dirty="0" smtClean="0"/>
              <a:t>State workers, however, pay lower rates for lower BP, FBS, cholesterol, and weight, or if they see a doctor to address health problems or participate in an exercise class</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Public Health Measures to Reduce Obesity</a:t>
            </a:r>
            <a:endParaRPr lang="en-US" dirty="0"/>
          </a:p>
        </p:txBody>
      </p:sp>
      <p:sp>
        <p:nvSpPr>
          <p:cNvPr id="3" name="Content Placeholder 2"/>
          <p:cNvSpPr>
            <a:spLocks noGrp="1"/>
          </p:cNvSpPr>
          <p:nvPr>
            <p:ph idx="1"/>
          </p:nvPr>
        </p:nvSpPr>
        <p:spPr/>
        <p:txBody>
          <a:bodyPr/>
          <a:lstStyle/>
          <a:p>
            <a:pPr>
              <a:defRPr/>
            </a:pPr>
            <a:r>
              <a:rPr lang="en-US" sz="3600" dirty="0" smtClean="0"/>
              <a:t>PPACA (</a:t>
            </a:r>
            <a:r>
              <a:rPr lang="en-US" sz="3600" dirty="0" err="1" smtClean="0"/>
              <a:t>ObamaCare</a:t>
            </a:r>
            <a:r>
              <a:rPr lang="en-US" sz="3600" dirty="0" smtClean="0"/>
              <a:t>) allows </a:t>
            </a:r>
            <a:r>
              <a:rPr lang="en-US" sz="3600" dirty="0" err="1" smtClean="0"/>
              <a:t>emploers</a:t>
            </a:r>
            <a:r>
              <a:rPr lang="en-US" sz="3600" dirty="0" smtClean="0"/>
              <a:t> to charge obese workers 30%-50% more for health insurance if they decline to participate in a qualified employee wellness program</a:t>
            </a:r>
            <a:endParaRPr lang="en-US" sz="36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a:defRPr/>
            </a:pPr>
            <a:r>
              <a:rPr lang="en-US" dirty="0" smtClean="0"/>
              <a:t>Public Health Measures to Reduce Obesity</a:t>
            </a:r>
            <a:endParaRPr lang="en-US" dirty="0" smtClean="0">
              <a:effectLst/>
            </a:endParaRPr>
          </a:p>
        </p:txBody>
      </p:sp>
      <p:sp>
        <p:nvSpPr>
          <p:cNvPr id="145411" name="Rectangle 3"/>
          <p:cNvSpPr>
            <a:spLocks noGrp="1" noChangeArrowheads="1"/>
          </p:cNvSpPr>
          <p:nvPr>
            <p:ph type="body" idx="1"/>
          </p:nvPr>
        </p:nvSpPr>
        <p:spPr/>
        <p:txBody>
          <a:bodyPr/>
          <a:lstStyle/>
          <a:p>
            <a:pPr>
              <a:defRPr/>
            </a:pPr>
            <a:r>
              <a:rPr lang="en-US" sz="3600" dirty="0" smtClean="0">
                <a:effectLst>
                  <a:outerShdw blurRad="38100" dist="38100" dir="2700000" algn="tl">
                    <a:srgbClr val="000000">
                      <a:alpha val="43137"/>
                    </a:srgbClr>
                  </a:outerShdw>
                </a:effectLst>
              </a:rPr>
              <a:t>Comprehensive employee wellness programs yield average reduction in healthcare expenditures of 26%</a:t>
            </a:r>
          </a:p>
          <a:p>
            <a:pPr>
              <a:defRPr/>
            </a:pPr>
            <a:r>
              <a:rPr lang="en-US" dirty="0" smtClean="0">
                <a:effectLst>
                  <a:outerShdw blurRad="38100" dist="38100" dir="2700000" algn="tl">
                    <a:srgbClr val="000000">
                      <a:alpha val="43137"/>
                    </a:srgbClr>
                  </a:outerShdw>
                </a:effectLst>
              </a:rPr>
              <a:t>Several state insurance plans impose a $25/month surcharge on smokers</a:t>
            </a:r>
          </a:p>
          <a:p>
            <a:pPr>
              <a:defRPr/>
            </a:pPr>
            <a:r>
              <a:rPr lang="en-US" dirty="0" smtClean="0">
                <a:effectLst>
                  <a:outerShdw blurRad="38100" dist="38100" dir="2700000" algn="tl">
                    <a:srgbClr val="000000">
                      <a:alpha val="43137"/>
                    </a:srgbClr>
                  </a:outerShdw>
                </a:effectLst>
              </a:rPr>
              <a:t>Others give up to 20% premium reductions to those who meet certain health guidelines</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Public Health Measures to Reduce Obesity</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sz="3600" dirty="0" smtClean="0"/>
              <a:t>Enhanced health insurance coverage for obesity prevention and treatment</a:t>
            </a:r>
          </a:p>
          <a:p>
            <a:pPr lvl="1" eaLnBrk="1" hangingPunct="1">
              <a:lnSpc>
                <a:spcPct val="90000"/>
              </a:lnSpc>
              <a:defRPr/>
            </a:pPr>
            <a:r>
              <a:rPr lang="en-US" sz="3600" dirty="0" smtClean="0"/>
              <a:t>Adjusted premiums based on weight in several states</a:t>
            </a:r>
          </a:p>
          <a:p>
            <a:pPr eaLnBrk="1" hangingPunct="1">
              <a:lnSpc>
                <a:spcPct val="90000"/>
              </a:lnSpc>
              <a:defRPr/>
            </a:pPr>
            <a:endParaRPr lang="en-US" sz="3600" dirty="0" smtClean="0"/>
          </a:p>
          <a:p>
            <a:pPr eaLnBrk="1" hangingPunct="1">
              <a:lnSpc>
                <a:spcPct val="90000"/>
              </a:lnSpc>
              <a:defRPr/>
            </a:pPr>
            <a:r>
              <a:rPr lang="en-US" sz="3600" dirty="0" smtClean="0"/>
              <a:t>Health and life insurance companies own 1.9 billion of stock in the 5 leading fast food companies (2010)</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Public Health Measures to Reduce Obesity</a:t>
            </a:r>
          </a:p>
        </p:txBody>
      </p:sp>
      <p:sp>
        <p:nvSpPr>
          <p:cNvPr id="3" name="Content Placeholder 2"/>
          <p:cNvSpPr>
            <a:spLocks noGrp="1"/>
          </p:cNvSpPr>
          <p:nvPr>
            <p:ph idx="1"/>
          </p:nvPr>
        </p:nvSpPr>
        <p:spPr/>
        <p:txBody>
          <a:bodyPr/>
          <a:lstStyle/>
          <a:p>
            <a:pPr eaLnBrk="1" hangingPunct="1">
              <a:defRPr/>
            </a:pPr>
            <a:r>
              <a:rPr lang="en-US" dirty="0" smtClean="0"/>
              <a:t>Airline’s requiring obese passengers on full flights to rebook or purchase two seats</a:t>
            </a:r>
          </a:p>
          <a:p>
            <a:pPr eaLnBrk="1" hangingPunct="1">
              <a:defRPr/>
            </a:pPr>
            <a:endParaRPr lang="en-US" dirty="0" smtClean="0"/>
          </a:p>
          <a:p>
            <a:pPr eaLnBrk="1" hangingPunct="1">
              <a:defRPr/>
            </a:pPr>
            <a:r>
              <a:rPr lang="en-US" dirty="0" smtClean="0"/>
              <a:t>Child abuse/child custody statutes</a:t>
            </a:r>
          </a:p>
          <a:p>
            <a:pPr eaLnBrk="1" hangingPunct="1">
              <a:defRPr/>
            </a:pPr>
            <a:endParaRPr lang="en-US" dirty="0" smtClean="0"/>
          </a:p>
          <a:p>
            <a:pPr eaLnBrk="1" hangingPunct="1">
              <a:defRPr/>
            </a:pPr>
            <a:r>
              <a:rPr lang="en-US" dirty="0" smtClean="0"/>
              <a:t>Purge governmental bodies of those with industry connections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Public Health Measures to Reduce Obesity</a:t>
            </a:r>
            <a:endParaRPr lang="en-US" dirty="0"/>
          </a:p>
        </p:txBody>
      </p:sp>
      <p:sp>
        <p:nvSpPr>
          <p:cNvPr id="3" name="Content Placeholder 2"/>
          <p:cNvSpPr>
            <a:spLocks noGrp="1"/>
          </p:cNvSpPr>
          <p:nvPr>
            <p:ph idx="1"/>
          </p:nvPr>
        </p:nvSpPr>
        <p:spPr/>
        <p:txBody>
          <a:bodyPr/>
          <a:lstStyle/>
          <a:p>
            <a:pPr eaLnBrk="1" hangingPunct="1">
              <a:defRPr/>
            </a:pPr>
            <a:r>
              <a:rPr lang="en-US" smtClean="0"/>
              <a:t>Laws to prohibit weight discrimination (MI only state, others considering)</a:t>
            </a:r>
          </a:p>
          <a:p>
            <a:pPr lvl="1" eaLnBrk="1" hangingPunct="1">
              <a:defRPr/>
            </a:pPr>
            <a:r>
              <a:rPr lang="en-US" smtClean="0"/>
              <a:t>Have broad popular support</a:t>
            </a:r>
          </a:p>
          <a:p>
            <a:pPr lvl="1" eaLnBrk="1" hangingPunct="1">
              <a:defRPr/>
            </a:pPr>
            <a:r>
              <a:rPr lang="en-US" smtClean="0"/>
              <a:t>Some doctors refuse to treat obese patients (higher risk of surgical complications, etc.)</a:t>
            </a:r>
          </a:p>
          <a:p>
            <a:pPr>
              <a:defRPr/>
            </a:pPr>
            <a:r>
              <a:rPr lang="en-US" smtClean="0"/>
              <a:t>Fat Acceptance/Celebration</a:t>
            </a:r>
          </a:p>
          <a:p>
            <a:pPr lvl="1">
              <a:defRPr/>
            </a:pPr>
            <a:r>
              <a:rPr lang="en-US" smtClean="0"/>
              <a:t>Fat Studies</a:t>
            </a:r>
          </a:p>
          <a:p>
            <a:pPr lvl="1">
              <a:defRPr/>
            </a:pPr>
            <a:r>
              <a:rPr lang="en-US" smtClean="0"/>
              <a:t>National Association to Advance Fat Acceptance</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dirty="0" smtClean="0"/>
              <a:t>Public Health Measures to Reduce Obesity</a:t>
            </a:r>
          </a:p>
        </p:txBody>
      </p:sp>
      <p:sp>
        <p:nvSpPr>
          <p:cNvPr id="3" name="Content Placeholder 2"/>
          <p:cNvSpPr>
            <a:spLocks noGrp="1"/>
          </p:cNvSpPr>
          <p:nvPr>
            <p:ph idx="1"/>
          </p:nvPr>
        </p:nvSpPr>
        <p:spPr/>
        <p:txBody>
          <a:bodyPr/>
          <a:lstStyle/>
          <a:p>
            <a:pPr eaLnBrk="1" hangingPunct="1">
              <a:lnSpc>
                <a:spcPct val="90000"/>
              </a:lnSpc>
              <a:defRPr/>
            </a:pPr>
            <a:r>
              <a:rPr lang="en-US" dirty="0" smtClean="0"/>
              <a:t>Provision of nutrition information on restaurant menus</a:t>
            </a:r>
          </a:p>
          <a:p>
            <a:pPr lvl="1" eaLnBrk="1" hangingPunct="1">
              <a:lnSpc>
                <a:spcPct val="90000"/>
              </a:lnSpc>
              <a:defRPr/>
            </a:pPr>
            <a:r>
              <a:rPr lang="en-US" sz="3200" dirty="0" smtClean="0"/>
              <a:t>Consumers strongly support</a:t>
            </a:r>
          </a:p>
          <a:p>
            <a:pPr lvl="1" eaLnBrk="1" hangingPunct="1">
              <a:lnSpc>
                <a:spcPct val="90000"/>
              </a:lnSpc>
              <a:defRPr/>
            </a:pPr>
            <a:r>
              <a:rPr lang="en-US" sz="3200" dirty="0" smtClean="0"/>
              <a:t>Required in NYC (upheld by federal appeals court in 2009)</a:t>
            </a:r>
          </a:p>
          <a:p>
            <a:pPr lvl="1" eaLnBrk="1" hangingPunct="1">
              <a:lnSpc>
                <a:spcPct val="90000"/>
              </a:lnSpc>
              <a:defRPr/>
            </a:pPr>
            <a:r>
              <a:rPr lang="en-US" sz="3200" dirty="0" smtClean="0"/>
              <a:t>Consumers underestimate calorie content of restaurant food by 28-48%</a:t>
            </a:r>
          </a:p>
          <a:p>
            <a:pPr lvl="1" eaLnBrk="1" hangingPunct="1">
              <a:lnSpc>
                <a:spcPct val="90000"/>
              </a:lnSpc>
              <a:defRPr/>
            </a:pPr>
            <a:r>
              <a:rPr lang="en-US" sz="3200" dirty="0" smtClean="0"/>
              <a:t>Effective in decreasing calorie consumption</a:t>
            </a:r>
          </a:p>
          <a:p>
            <a:pPr lvl="1" eaLnBrk="1" hangingPunct="1">
              <a:lnSpc>
                <a:spcPct val="90000"/>
              </a:lnSpc>
              <a:defRPr/>
            </a:pPr>
            <a:r>
              <a:rPr lang="en-US" sz="3200" dirty="0" smtClean="0"/>
              <a:t>Required by Obama Health Plan</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21859" name="Rectangle 3"/>
          <p:cNvSpPr>
            <a:spLocks noGrp="1" noChangeArrowheads="1"/>
          </p:cNvSpPr>
          <p:nvPr>
            <p:ph type="body" idx="1"/>
          </p:nvPr>
        </p:nvSpPr>
        <p:spPr/>
        <p:txBody>
          <a:bodyPr/>
          <a:lstStyle/>
          <a:p>
            <a:pPr eaLnBrk="1" hangingPunct="1">
              <a:lnSpc>
                <a:spcPct val="90000"/>
              </a:lnSpc>
              <a:defRPr/>
            </a:pPr>
            <a:r>
              <a:rPr lang="en-US" dirty="0" smtClean="0"/>
              <a:t>As of January 1, 2006, all conventional food items must include information re the amount of trans fatty acids they contain</a:t>
            </a:r>
          </a:p>
          <a:p>
            <a:pPr lvl="1" eaLnBrk="1" hangingPunct="1">
              <a:lnSpc>
                <a:spcPct val="90000"/>
              </a:lnSpc>
              <a:defRPr/>
            </a:pPr>
            <a:r>
              <a:rPr lang="en-US" sz="3200" dirty="0" smtClean="0"/>
              <a:t>FDA: will prevent from 600 to 1200 cases of coronary heart disease and 250 to 500 deaths each year</a:t>
            </a:r>
          </a:p>
          <a:p>
            <a:pPr eaLnBrk="1" hangingPunct="1">
              <a:lnSpc>
                <a:spcPct val="90000"/>
              </a:lnSpc>
              <a:defRPr/>
            </a:pPr>
            <a:r>
              <a:rPr lang="en-US" dirty="0" smtClean="0"/>
              <a:t>IOM supports front-of-package labeling for calories, sugar, fat, and sodium using simplified system</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pPr eaLnBrk="1" hangingPunct="1">
              <a:defRPr/>
            </a:pPr>
            <a:r>
              <a:rPr lang="en-US" sz="4000" dirty="0" smtClean="0"/>
              <a:t>Public Health Measures to Reduce Obesity</a:t>
            </a:r>
          </a:p>
        </p:txBody>
      </p:sp>
      <p:sp>
        <p:nvSpPr>
          <p:cNvPr id="123907" name="Rectangle 3"/>
          <p:cNvSpPr>
            <a:spLocks noGrp="1" noChangeArrowheads="1"/>
          </p:cNvSpPr>
          <p:nvPr>
            <p:ph type="body" idx="1"/>
          </p:nvPr>
        </p:nvSpPr>
        <p:spPr/>
        <p:txBody>
          <a:bodyPr/>
          <a:lstStyle/>
          <a:p>
            <a:pPr eaLnBrk="1" hangingPunct="1">
              <a:defRPr/>
            </a:pPr>
            <a:r>
              <a:rPr lang="en-US" sz="3600" dirty="0" smtClean="0"/>
              <a:t>CA, NYC, Philadelphia, Cleveland have banned use of artificial trans-fatty acids in restaurants</a:t>
            </a:r>
          </a:p>
          <a:p>
            <a:pPr lvl="1" eaLnBrk="1" hangingPunct="1">
              <a:defRPr/>
            </a:pPr>
            <a:r>
              <a:rPr lang="en-US" sz="3600" dirty="0" smtClean="0"/>
              <a:t>2008: McDonalds eliminating trans fatty acid cooking oils</a:t>
            </a:r>
          </a:p>
          <a:p>
            <a:pPr lvl="1" eaLnBrk="1" hangingPunct="1">
              <a:defRPr/>
            </a:pPr>
            <a:r>
              <a:rPr lang="en-US" sz="3600" dirty="0" smtClean="0"/>
              <a:t>Less than 2% of NYC restaurants using trans fats (2009)</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Public Health Measures to Reduce Obesity</a:t>
            </a:r>
            <a:endParaRPr lang="en-US" dirty="0"/>
          </a:p>
        </p:txBody>
      </p:sp>
      <p:sp>
        <p:nvSpPr>
          <p:cNvPr id="3" name="Content Placeholder 2"/>
          <p:cNvSpPr>
            <a:spLocks noGrp="1"/>
          </p:cNvSpPr>
          <p:nvPr>
            <p:ph idx="1"/>
          </p:nvPr>
        </p:nvSpPr>
        <p:spPr/>
        <p:txBody>
          <a:bodyPr/>
          <a:lstStyle/>
          <a:p>
            <a:pPr eaLnBrk="1" hangingPunct="1">
              <a:defRPr/>
            </a:pPr>
            <a:r>
              <a:rPr lang="en-US" sz="3600" dirty="0"/>
              <a:t>Denmark, Sweden, Iceland, Switzerland have banned trans-fats (other countries considering)</a:t>
            </a:r>
          </a:p>
          <a:p>
            <a:pPr eaLnBrk="1" hangingPunct="1">
              <a:defRPr/>
            </a:pPr>
            <a:r>
              <a:rPr lang="en-US" sz="3600" dirty="0" smtClean="0"/>
              <a:t>Some </a:t>
            </a:r>
            <a:r>
              <a:rPr lang="en-US" sz="3600" dirty="0"/>
              <a:t>claim that these compounds add flavor and texture to fried foods, but suitable, less dangerous cooking oil substitutes are available</a:t>
            </a:r>
          </a:p>
          <a:p>
            <a:pPr>
              <a:defRPr/>
            </a:pP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p:txBody>
          <a:bodyPr/>
          <a:lstStyle/>
          <a:p>
            <a:pPr eaLnBrk="1" hangingPunct="1">
              <a:defRPr/>
            </a:pPr>
            <a:r>
              <a:rPr lang="en-US" smtClean="0"/>
              <a:t>Obesity</a:t>
            </a:r>
          </a:p>
        </p:txBody>
      </p:sp>
      <p:sp>
        <p:nvSpPr>
          <p:cNvPr id="141315" name="Rectangle 3"/>
          <p:cNvSpPr>
            <a:spLocks noGrp="1" noChangeArrowheads="1"/>
          </p:cNvSpPr>
          <p:nvPr>
            <p:ph type="body" idx="1"/>
          </p:nvPr>
        </p:nvSpPr>
        <p:spPr/>
        <p:txBody>
          <a:bodyPr/>
          <a:lstStyle/>
          <a:p>
            <a:pPr eaLnBrk="1" hangingPunct="1">
              <a:defRPr/>
            </a:pPr>
            <a:r>
              <a:rPr lang="en-US" sz="2800" b="1" smtClean="0">
                <a:cs typeface="Arial" charset="0"/>
              </a:rPr>
              <a:t>More common among lower income individuals, rural Americans, Hispanics, and African-Americans</a:t>
            </a:r>
          </a:p>
          <a:p>
            <a:pPr lvl="1" eaLnBrk="1" hangingPunct="1">
              <a:defRPr/>
            </a:pPr>
            <a:r>
              <a:rPr lang="en-US" b="1" smtClean="0">
                <a:cs typeface="Arial" charset="0"/>
              </a:rPr>
              <a:t>Cultural explanations, food insecurity, fast food restaurants; neighborhood safety</a:t>
            </a:r>
          </a:p>
          <a:p>
            <a:pPr eaLnBrk="1" hangingPunct="1">
              <a:defRPr/>
            </a:pPr>
            <a:r>
              <a:rPr lang="en-US" sz="2800" b="1" smtClean="0"/>
              <a:t>More prevalent in adults with sensory, physical and mental health conditions</a:t>
            </a:r>
          </a:p>
          <a:p>
            <a:pPr lvl="1" eaLnBrk="1" hangingPunct="1">
              <a:defRPr/>
            </a:pPr>
            <a:r>
              <a:rPr lang="en-US" b="1" smtClean="0"/>
              <a:t>Healthy diet may help prevent depression and anxiety</a:t>
            </a:r>
            <a:endParaRPr lang="en-US"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24931" name="Rectangle 3"/>
          <p:cNvSpPr>
            <a:spLocks noGrp="1" noChangeArrowheads="1"/>
          </p:cNvSpPr>
          <p:nvPr>
            <p:ph type="body" idx="1"/>
          </p:nvPr>
        </p:nvSpPr>
        <p:spPr/>
        <p:txBody>
          <a:bodyPr/>
          <a:lstStyle/>
          <a:p>
            <a:pPr eaLnBrk="1" hangingPunct="1">
              <a:defRPr/>
            </a:pPr>
            <a:r>
              <a:rPr lang="en-US" dirty="0" smtClean="0"/>
              <a:t>Prohibit distribution of toys and promotional games and presence of play equipment and video games at fast food outlets</a:t>
            </a:r>
          </a:p>
          <a:p>
            <a:pPr eaLnBrk="1" hangingPunct="1">
              <a:defRPr/>
            </a:pPr>
            <a:r>
              <a:rPr lang="en-US" dirty="0" smtClean="0"/>
              <a:t>Require fast food restaurants to locate minimum distance from schools and playgrounds</a:t>
            </a:r>
          </a:p>
          <a:p>
            <a:pPr eaLnBrk="1" hangingPunct="1">
              <a:defRPr/>
            </a:pPr>
            <a:r>
              <a:rPr lang="en-US" dirty="0" smtClean="0"/>
              <a:t>Limit per capita number of fast food outlets in a community</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pPr eaLnBrk="1" hangingPunct="1">
              <a:defRPr/>
            </a:pPr>
            <a:r>
              <a:rPr lang="en-US" sz="4000" smtClean="0"/>
              <a:t>Public Health Measures to Reduce Obesity</a:t>
            </a:r>
          </a:p>
        </p:txBody>
      </p:sp>
      <p:sp>
        <p:nvSpPr>
          <p:cNvPr id="125955" name="Rectangle 3"/>
          <p:cNvSpPr>
            <a:spLocks noGrp="1" noChangeArrowheads="1"/>
          </p:cNvSpPr>
          <p:nvPr>
            <p:ph type="body" idx="1"/>
          </p:nvPr>
        </p:nvSpPr>
        <p:spPr/>
        <p:txBody>
          <a:bodyPr/>
          <a:lstStyle/>
          <a:p>
            <a:pPr eaLnBrk="1" hangingPunct="1">
              <a:defRPr/>
            </a:pPr>
            <a:r>
              <a:rPr lang="en-US" dirty="0" smtClean="0"/>
              <a:t>Limit proximity of fast food outlets to each other</a:t>
            </a:r>
          </a:p>
          <a:p>
            <a:pPr eaLnBrk="1" hangingPunct="1">
              <a:defRPr/>
            </a:pPr>
            <a:r>
              <a:rPr lang="en-US" dirty="0" smtClean="0"/>
              <a:t>Charge fee to fast food outlets and use proceeds to mitigate the impact of poor nutritional content </a:t>
            </a:r>
          </a:p>
          <a:p>
            <a:pPr eaLnBrk="1" hangingPunct="1">
              <a:defRPr/>
            </a:pPr>
            <a:r>
              <a:rPr lang="en-US" dirty="0" smtClean="0"/>
              <a:t>Prohibit drive-through service</a:t>
            </a:r>
          </a:p>
          <a:p>
            <a:pPr eaLnBrk="1" hangingPunct="1">
              <a:defRPr/>
            </a:pPr>
            <a:r>
              <a:rPr lang="en-US" dirty="0" smtClean="0"/>
              <a:t>Supersize soda bans (NYC) - invalidated by federal judge</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p:txBody>
          <a:bodyPr/>
          <a:lstStyle/>
          <a:p>
            <a:pPr eaLnBrk="1" hangingPunct="1">
              <a:defRPr/>
            </a:pPr>
            <a:r>
              <a:rPr lang="en-US" sz="4000" dirty="0" smtClean="0"/>
              <a:t>Public Health Measures to Reduce Obesity</a:t>
            </a:r>
          </a:p>
        </p:txBody>
      </p:sp>
      <p:sp>
        <p:nvSpPr>
          <p:cNvPr id="126979" name="Rectangle 3"/>
          <p:cNvSpPr>
            <a:spLocks noGrp="1" noChangeArrowheads="1"/>
          </p:cNvSpPr>
          <p:nvPr>
            <p:ph type="body" idx="1"/>
          </p:nvPr>
        </p:nvSpPr>
        <p:spPr/>
        <p:txBody>
          <a:bodyPr/>
          <a:lstStyle/>
          <a:p>
            <a:pPr eaLnBrk="1" hangingPunct="1">
              <a:defRPr/>
            </a:pPr>
            <a:r>
              <a:rPr lang="en-US" dirty="0" smtClean="0"/>
              <a:t>Majority of Americans believe the government should be involved in fighting obesity, particularly by regulating marketing of “junk foods” to kids</a:t>
            </a:r>
          </a:p>
          <a:p>
            <a:pPr eaLnBrk="1" hangingPunct="1">
              <a:defRPr/>
            </a:pPr>
            <a:r>
              <a:rPr lang="en-US" dirty="0" smtClean="0"/>
              <a:t>40 states tax non-nutritious foods (e.g., soft drinks and candy)</a:t>
            </a:r>
          </a:p>
          <a:p>
            <a:pPr lvl="1" eaLnBrk="1" hangingPunct="1">
              <a:defRPr/>
            </a:pPr>
            <a:r>
              <a:rPr lang="en-US" dirty="0" smtClean="0"/>
              <a:t>1</a:t>
            </a:r>
            <a:r>
              <a:rPr lang="en-US" dirty="0" smtClean="0">
                <a:latin typeface="Times New Roman" pitchFamily="18" charset="0"/>
                <a:cs typeface="Times New Roman" pitchFamily="18" charset="0"/>
              </a:rPr>
              <a:t>cent/</a:t>
            </a:r>
            <a:r>
              <a:rPr lang="en-US" dirty="0" err="1" smtClean="0">
                <a:latin typeface="Times New Roman" pitchFamily="18" charset="0"/>
                <a:cs typeface="Times New Roman" pitchFamily="18" charset="0"/>
              </a:rPr>
              <a:t>oz</a:t>
            </a:r>
            <a:r>
              <a:rPr lang="en-US" dirty="0" smtClean="0">
                <a:latin typeface="Times New Roman" pitchFamily="18" charset="0"/>
                <a:cs typeface="Times New Roman" pitchFamily="18" charset="0"/>
              </a:rPr>
              <a:t> tax could reduce consumption of sugared beverages </a:t>
            </a:r>
            <a:r>
              <a:rPr lang="en-US" smtClean="0">
                <a:latin typeface="Times New Roman" pitchFamily="18" charset="0"/>
                <a:cs typeface="Times New Roman" pitchFamily="18" charset="0"/>
              </a:rPr>
              <a:t>by up to 15%</a:t>
            </a:r>
            <a:endParaRPr lang="en-US" dirty="0"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a:defRPr/>
            </a:pPr>
            <a:r>
              <a:rPr lang="en-US" sz="4000" smtClean="0"/>
              <a:t>Public Health Measures to Reduce Obesity</a:t>
            </a:r>
          </a:p>
        </p:txBody>
      </p:sp>
      <p:sp>
        <p:nvSpPr>
          <p:cNvPr id="154627" name="Rectangle 3"/>
          <p:cNvSpPr>
            <a:spLocks noGrp="1" noChangeArrowheads="1"/>
          </p:cNvSpPr>
          <p:nvPr>
            <p:ph type="body" idx="1"/>
          </p:nvPr>
        </p:nvSpPr>
        <p:spPr/>
        <p:txBody>
          <a:bodyPr/>
          <a:lstStyle/>
          <a:p>
            <a:pPr>
              <a:defRPr/>
            </a:pPr>
            <a:r>
              <a:rPr lang="en-US" dirty="0" smtClean="0">
                <a:latin typeface="Times New Roman" pitchFamily="18" charset="0"/>
                <a:cs typeface="Times New Roman" pitchFamily="18" charset="0"/>
              </a:rPr>
              <a:t>Taxes on sugar-sweetened beverages recommended by IOM, which could (over 10 years)</a:t>
            </a:r>
          </a:p>
          <a:p>
            <a:pPr lvl="1">
              <a:defRPr/>
            </a:pPr>
            <a:r>
              <a:rPr lang="en-US" dirty="0" smtClean="0">
                <a:latin typeface="Times New Roman" pitchFamily="18" charset="0"/>
                <a:cs typeface="Times New Roman" pitchFamily="18" charset="0"/>
              </a:rPr>
              <a:t>Reduce soda consumption by 15%</a:t>
            </a:r>
          </a:p>
          <a:p>
            <a:pPr lvl="1">
              <a:defRPr/>
            </a:pPr>
            <a:r>
              <a:rPr lang="en-US" dirty="0" smtClean="0">
                <a:latin typeface="Times New Roman" pitchFamily="18" charset="0"/>
                <a:cs typeface="Times New Roman" pitchFamily="18" charset="0"/>
              </a:rPr>
              <a:t>Prevent 26,000 premature deaths</a:t>
            </a:r>
          </a:p>
          <a:p>
            <a:pPr lvl="1">
              <a:defRPr/>
            </a:pPr>
            <a:r>
              <a:rPr lang="en-US" dirty="0" smtClean="0">
                <a:latin typeface="Times New Roman" pitchFamily="18" charset="0"/>
                <a:cs typeface="Times New Roman" pitchFamily="18" charset="0"/>
              </a:rPr>
              <a:t>Save over $17 billion in medical costs</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dirty="0" smtClean="0"/>
              <a:t>Public Health Measures to Reduce Obesity</a:t>
            </a:r>
          </a:p>
        </p:txBody>
      </p:sp>
      <p:sp>
        <p:nvSpPr>
          <p:cNvPr id="3" name="Content Placeholder 2"/>
          <p:cNvSpPr>
            <a:spLocks noGrp="1"/>
          </p:cNvSpPr>
          <p:nvPr>
            <p:ph idx="1"/>
          </p:nvPr>
        </p:nvSpPr>
        <p:spPr/>
        <p:txBody>
          <a:bodyPr/>
          <a:lstStyle/>
          <a:p>
            <a:pPr eaLnBrk="1" hangingPunct="1">
              <a:lnSpc>
                <a:spcPct val="90000"/>
              </a:lnSpc>
              <a:defRPr/>
            </a:pPr>
            <a:r>
              <a:rPr lang="en-US" sz="3600" dirty="0" smtClean="0"/>
              <a:t>Lawsuits against purveyors of junk foods to reclaim health care costs</a:t>
            </a:r>
          </a:p>
          <a:p>
            <a:pPr eaLnBrk="1" hangingPunct="1">
              <a:lnSpc>
                <a:spcPct val="90000"/>
              </a:lnSpc>
              <a:defRPr/>
            </a:pPr>
            <a:endParaRPr lang="en-US" sz="3600" dirty="0" smtClean="0"/>
          </a:p>
          <a:p>
            <a:pPr eaLnBrk="1" hangingPunct="1">
              <a:lnSpc>
                <a:spcPct val="90000"/>
              </a:lnSpc>
              <a:defRPr/>
            </a:pPr>
            <a:r>
              <a:rPr lang="en-US" sz="3600" dirty="0" smtClean="0"/>
              <a:t>Some states considering class action suits</a:t>
            </a:r>
          </a:p>
          <a:p>
            <a:pPr eaLnBrk="1" hangingPunct="1">
              <a:lnSpc>
                <a:spcPct val="90000"/>
              </a:lnSpc>
              <a:defRPr/>
            </a:pPr>
            <a:endParaRPr lang="en-US" sz="3600" dirty="0" smtClean="0"/>
          </a:p>
          <a:p>
            <a:pPr eaLnBrk="1" hangingPunct="1">
              <a:lnSpc>
                <a:spcPct val="90000"/>
              </a:lnSpc>
              <a:defRPr/>
            </a:pPr>
            <a:r>
              <a:rPr lang="en-US" sz="3600" dirty="0" smtClean="0"/>
              <a:t>Food and beverage industry fighting back against government-mandated efforts (expensive, intense lobbying)</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pPr eaLnBrk="1" hangingPunct="1">
              <a:defRPr/>
            </a:pPr>
            <a:r>
              <a:rPr lang="en-US" smtClean="0"/>
              <a:t>Conclusions</a:t>
            </a:r>
          </a:p>
        </p:txBody>
      </p:sp>
      <p:sp>
        <p:nvSpPr>
          <p:cNvPr id="128003" name="Rectangle 3"/>
          <p:cNvSpPr>
            <a:spLocks noGrp="1" noChangeArrowheads="1"/>
          </p:cNvSpPr>
          <p:nvPr>
            <p:ph type="body" idx="1"/>
          </p:nvPr>
        </p:nvSpPr>
        <p:spPr/>
        <p:txBody>
          <a:bodyPr/>
          <a:lstStyle/>
          <a:p>
            <a:pPr eaLnBrk="1" hangingPunct="1">
              <a:defRPr/>
            </a:pPr>
            <a:r>
              <a:rPr lang="en-US" sz="4000" smtClean="0"/>
              <a:t>Epidemic of obesity in US and worldwide</a:t>
            </a:r>
          </a:p>
          <a:p>
            <a:pPr eaLnBrk="1" hangingPunct="1">
              <a:defRPr/>
            </a:pPr>
            <a:r>
              <a:rPr lang="en-US" sz="4000" smtClean="0"/>
              <a:t>Serious health and economic consequences</a:t>
            </a:r>
          </a:p>
          <a:p>
            <a:pPr eaLnBrk="1" hangingPunct="1">
              <a:defRPr/>
            </a:pPr>
            <a:r>
              <a:rPr lang="en-US" sz="4000" smtClean="0"/>
              <a:t>Multi-tiered approach necessary to combat</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smtClean="0"/>
              <a:t>Covered in Other Slide Shows</a:t>
            </a:r>
          </a:p>
        </p:txBody>
      </p:sp>
      <p:sp>
        <p:nvSpPr>
          <p:cNvPr id="48131" name="Rectangle 3"/>
          <p:cNvSpPr>
            <a:spLocks noGrp="1" noChangeArrowheads="1"/>
          </p:cNvSpPr>
          <p:nvPr>
            <p:ph type="body" idx="1"/>
          </p:nvPr>
        </p:nvSpPr>
        <p:spPr/>
        <p:txBody>
          <a:bodyPr/>
          <a:lstStyle/>
          <a:p>
            <a:pPr eaLnBrk="1" hangingPunct="1">
              <a:defRPr/>
            </a:pPr>
            <a:r>
              <a:rPr lang="en-US" sz="4000" smtClean="0"/>
              <a:t>Ideals of beauty and body modification</a:t>
            </a:r>
          </a:p>
          <a:p>
            <a:pPr eaLnBrk="1" hangingPunct="1">
              <a:defRPr/>
            </a:pPr>
            <a:r>
              <a:rPr lang="en-US" sz="4000" smtClean="0"/>
              <a:t>Cosmetic surgery</a:t>
            </a:r>
          </a:p>
          <a:p>
            <a:pPr eaLnBrk="1" hangingPunct="1">
              <a:defRPr/>
            </a:pPr>
            <a:r>
              <a:rPr lang="en-US" sz="4000" smtClean="0"/>
              <a:t>Female genital cutting</a:t>
            </a:r>
          </a:p>
          <a:p>
            <a:pPr eaLnBrk="1" hangingPunct="1">
              <a:defRPr/>
            </a:pPr>
            <a:r>
              <a:rPr lang="en-US" sz="4000" smtClean="0"/>
              <a:t>Ethical and policy issues</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en-US" smtClean="0"/>
              <a:t>References</a:t>
            </a:r>
          </a:p>
        </p:txBody>
      </p:sp>
      <p:sp>
        <p:nvSpPr>
          <p:cNvPr id="49155" name="Rectangle 3"/>
          <p:cNvSpPr>
            <a:spLocks noGrp="1" noChangeArrowheads="1"/>
          </p:cNvSpPr>
          <p:nvPr>
            <p:ph type="body" idx="1"/>
          </p:nvPr>
        </p:nvSpPr>
        <p:spPr/>
        <p:txBody>
          <a:bodyPr/>
          <a:lstStyle/>
          <a:p>
            <a:pPr eaLnBrk="1" hangingPunct="1">
              <a:lnSpc>
                <a:spcPct val="80000"/>
              </a:lnSpc>
              <a:defRPr/>
            </a:pPr>
            <a:r>
              <a:rPr lang="en-US" sz="1600" dirty="0" err="1" smtClean="0"/>
              <a:t>Donohoe</a:t>
            </a:r>
            <a:r>
              <a:rPr lang="en-US" sz="1600" dirty="0" smtClean="0"/>
              <a:t> MT. Weighty matters: public health aspects of the obesity epidemic. Part I – Causes and health and economic consequences of obesity. </a:t>
            </a:r>
            <a:r>
              <a:rPr lang="en-US" sz="1600" dirty="0" err="1" smtClean="0"/>
              <a:t>Medscape</a:t>
            </a:r>
            <a:r>
              <a:rPr lang="en-US" sz="1600" dirty="0" smtClean="0"/>
              <a:t> Ob/</a:t>
            </a:r>
            <a:r>
              <a:rPr lang="en-US" sz="1600" dirty="0" err="1" smtClean="0"/>
              <a:t>Gyn</a:t>
            </a:r>
            <a:r>
              <a:rPr lang="en-US" sz="1600" dirty="0" smtClean="0"/>
              <a:t> and Women’s Health 2007 (posted 12/12/07). Available at </a:t>
            </a:r>
            <a:r>
              <a:rPr lang="en-US" sz="1600" dirty="0" smtClean="0">
                <a:hlinkClick r:id="rId2"/>
              </a:rPr>
              <a:t>http://www.medscape.com/viewarticle/566056</a:t>
            </a:r>
            <a:endParaRPr lang="en-US" sz="1600" dirty="0" smtClean="0"/>
          </a:p>
          <a:p>
            <a:pPr eaLnBrk="1" hangingPunct="1">
              <a:lnSpc>
                <a:spcPct val="80000"/>
              </a:lnSpc>
              <a:defRPr/>
            </a:pPr>
            <a:r>
              <a:rPr lang="en-US" sz="1600" dirty="0" err="1" smtClean="0"/>
              <a:t>Donohoe</a:t>
            </a:r>
            <a:r>
              <a:rPr lang="en-US" sz="1600" dirty="0" smtClean="0"/>
              <a:t> MT. Weighty matters: public health aspects of the obesity epidemic. Part II – Economic Consequences of Obesity, the “Obesity Economy,” and the Role of Nutrition, Exercise, and Television. </a:t>
            </a:r>
            <a:r>
              <a:rPr lang="en-US" sz="1600" dirty="0" err="1" smtClean="0"/>
              <a:t>Medscape</a:t>
            </a:r>
            <a:r>
              <a:rPr lang="en-US" sz="1600" dirty="0" smtClean="0"/>
              <a:t> Ob/</a:t>
            </a:r>
            <a:r>
              <a:rPr lang="en-US" sz="1600" dirty="0" err="1" smtClean="0"/>
              <a:t>Gyn</a:t>
            </a:r>
            <a:r>
              <a:rPr lang="en-US" sz="1600" dirty="0" smtClean="0"/>
              <a:t> and Women’s Health 2008 (posted 1/04/08). Available at </a:t>
            </a:r>
            <a:r>
              <a:rPr lang="en-US" sz="1600" dirty="0" smtClean="0">
                <a:hlinkClick r:id="rId3"/>
              </a:rPr>
              <a:t>http://www.medscape.com/viewarticle/566349?src=mp</a:t>
            </a:r>
            <a:endParaRPr lang="en-US" sz="1600" dirty="0" smtClean="0"/>
          </a:p>
          <a:p>
            <a:pPr eaLnBrk="1" hangingPunct="1">
              <a:lnSpc>
                <a:spcPct val="80000"/>
              </a:lnSpc>
              <a:defRPr/>
            </a:pPr>
            <a:r>
              <a:rPr lang="en-US" sz="1600" dirty="0" err="1" smtClean="0"/>
              <a:t>Donohoe</a:t>
            </a:r>
            <a:r>
              <a:rPr lang="en-US" sz="1600" dirty="0" smtClean="0"/>
              <a:t> MT. Weighty matters: public health aspects of the obesity epidemic. Part III – A look at food and beverage industries. </a:t>
            </a:r>
            <a:r>
              <a:rPr lang="en-US" sz="1600" dirty="0" err="1" smtClean="0"/>
              <a:t>Medscape</a:t>
            </a:r>
            <a:r>
              <a:rPr lang="en-US" sz="1600" dirty="0" smtClean="0"/>
              <a:t> Ob/</a:t>
            </a:r>
            <a:r>
              <a:rPr lang="en-US" sz="1600" dirty="0" err="1" smtClean="0"/>
              <a:t>Gyn</a:t>
            </a:r>
            <a:r>
              <a:rPr lang="en-US" sz="1600" dirty="0" smtClean="0"/>
              <a:t> and Women’s Health 2008 (posted 3/25/08). Available at </a:t>
            </a:r>
            <a:r>
              <a:rPr lang="en-US" sz="1600" dirty="0" smtClean="0">
                <a:hlinkClick r:id="rId4"/>
              </a:rPr>
              <a:t>http://www.medscape.com/viewarticle/568110_print</a:t>
            </a:r>
            <a:endParaRPr lang="en-US" sz="1600" dirty="0" smtClean="0"/>
          </a:p>
          <a:p>
            <a:pPr eaLnBrk="1" hangingPunct="1">
              <a:lnSpc>
                <a:spcPct val="80000"/>
              </a:lnSpc>
              <a:defRPr/>
            </a:pPr>
            <a:r>
              <a:rPr lang="en-US" sz="1600" dirty="0" err="1" smtClean="0"/>
              <a:t>Donohoe</a:t>
            </a:r>
            <a:r>
              <a:rPr lang="en-US" sz="1600" dirty="0" smtClean="0"/>
              <a:t> MT. Weighty matters: public health aspects of the obesity epidemic. Part IV – Obesity worldwide, pathological underweight, and gluttony. </a:t>
            </a:r>
            <a:r>
              <a:rPr lang="en-US" sz="1600" dirty="0" err="1" smtClean="0"/>
              <a:t>Medscape</a:t>
            </a:r>
            <a:r>
              <a:rPr lang="en-US" sz="1600" dirty="0" smtClean="0"/>
              <a:t> Ob/</a:t>
            </a:r>
            <a:r>
              <a:rPr lang="en-US" sz="1600" dirty="0" err="1" smtClean="0"/>
              <a:t>Gyn</a:t>
            </a:r>
            <a:r>
              <a:rPr lang="en-US" sz="1600" dirty="0" smtClean="0"/>
              <a:t> and Women’s Health 2008 (Posted 3/19/08). Available at </a:t>
            </a:r>
            <a:r>
              <a:rPr lang="en-US" sz="1600" dirty="0" smtClean="0">
                <a:hlinkClick r:id="rId5"/>
              </a:rPr>
              <a:t>http://www.medscape.com/viewarticle/571497_print</a:t>
            </a:r>
            <a:endParaRPr lang="en-US" sz="1600" dirty="0" smtClean="0"/>
          </a:p>
          <a:p>
            <a:pPr eaLnBrk="1" hangingPunct="1">
              <a:lnSpc>
                <a:spcPct val="80000"/>
              </a:lnSpc>
              <a:defRPr/>
            </a:pPr>
            <a:r>
              <a:rPr lang="en-US" sz="1600" dirty="0" err="1" smtClean="0"/>
              <a:t>Donohoe</a:t>
            </a:r>
            <a:r>
              <a:rPr lang="en-US" sz="1600" dirty="0" smtClean="0"/>
              <a:t> MT. Weighty matters: public health aspects of the obesity epidemic. Part V – Treatments and public health approaches to combating the problem. </a:t>
            </a:r>
            <a:r>
              <a:rPr lang="en-US" sz="1600" dirty="0" err="1" smtClean="0"/>
              <a:t>Medscape</a:t>
            </a:r>
            <a:r>
              <a:rPr lang="en-US" sz="1600" dirty="0" smtClean="0"/>
              <a:t> Ob/</a:t>
            </a:r>
            <a:r>
              <a:rPr lang="en-US" sz="1600" dirty="0" err="1" smtClean="0"/>
              <a:t>Gyn</a:t>
            </a:r>
            <a:r>
              <a:rPr lang="en-US" sz="1600" dirty="0" smtClean="0"/>
              <a:t> and Women’s Health 2008 (posted 4/10/08). Available at </a:t>
            </a:r>
            <a:r>
              <a:rPr lang="en-US" sz="1600" dirty="0" smtClean="0">
                <a:hlinkClick r:id="rId6"/>
              </a:rPr>
              <a:t>http://www.medscape.com/viewarticle/571139_print</a:t>
            </a:r>
            <a:r>
              <a:rPr lang="en-US" sz="1600" dirty="0" smtClean="0"/>
              <a:t>.</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pPr eaLnBrk="1" hangingPunct="1">
              <a:defRPr/>
            </a:pPr>
            <a:r>
              <a:rPr lang="en-US" smtClean="0"/>
              <a:t>Contact Information</a:t>
            </a:r>
          </a:p>
        </p:txBody>
      </p:sp>
      <p:sp>
        <p:nvSpPr>
          <p:cNvPr id="146435" name="Rectangle 3"/>
          <p:cNvSpPr>
            <a:spLocks noGrp="1" noChangeArrowheads="1"/>
          </p:cNvSpPr>
          <p:nvPr>
            <p:ph type="body" idx="1"/>
          </p:nvPr>
        </p:nvSpPr>
        <p:spPr/>
        <p:txBody>
          <a:bodyPr/>
          <a:lstStyle/>
          <a:p>
            <a:pPr algn="ctr" eaLnBrk="1" hangingPunct="1">
              <a:buFont typeface="Wingdings" pitchFamily="2" charset="2"/>
              <a:buNone/>
              <a:defRPr/>
            </a:pPr>
            <a:r>
              <a:rPr lang="en-US" sz="4000" smtClean="0"/>
              <a:t>Public Health and Social Justice Website</a:t>
            </a:r>
          </a:p>
          <a:p>
            <a:pPr algn="ctr" eaLnBrk="1" hangingPunct="1">
              <a:buFont typeface="Wingdings" pitchFamily="2" charset="2"/>
              <a:buNone/>
              <a:defRPr/>
            </a:pPr>
            <a:endParaRPr lang="en-US" sz="4000" smtClean="0"/>
          </a:p>
          <a:p>
            <a:pPr algn="ctr" eaLnBrk="1" hangingPunct="1">
              <a:buFont typeface="Wingdings" pitchFamily="2" charset="2"/>
              <a:buNone/>
              <a:defRPr/>
            </a:pPr>
            <a:r>
              <a:rPr lang="en-US" sz="4000" smtClean="0">
                <a:hlinkClick r:id="rId2"/>
              </a:rPr>
              <a:t>http://www.phsj.org</a:t>
            </a:r>
            <a:endParaRPr lang="en-US" sz="4000" smtClean="0"/>
          </a:p>
          <a:p>
            <a:pPr algn="ctr" eaLnBrk="1" hangingPunct="1">
              <a:buFont typeface="Wingdings" pitchFamily="2" charset="2"/>
              <a:buNone/>
              <a:defRPr/>
            </a:pPr>
            <a:r>
              <a:rPr lang="en-US" sz="4000" smtClean="0">
                <a:hlinkClick r:id="rId3"/>
              </a:rPr>
              <a:t>martindonohoe@phsj.org</a:t>
            </a:r>
            <a:endParaRPr lang="en-US" sz="4000" smtClean="0"/>
          </a:p>
          <a:p>
            <a:pPr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b="0" smtClean="0"/>
              <a:t>Obesity Prevention</a:t>
            </a:r>
          </a:p>
        </p:txBody>
      </p:sp>
      <p:sp>
        <p:nvSpPr>
          <p:cNvPr id="5123" name="Rectangle 3"/>
          <p:cNvSpPr>
            <a:spLocks noGrp="1" noChangeArrowheads="1"/>
          </p:cNvSpPr>
          <p:nvPr>
            <p:ph type="body" idx="1"/>
          </p:nvPr>
        </p:nvSpPr>
        <p:spPr/>
        <p:txBody>
          <a:bodyPr/>
          <a:lstStyle/>
          <a:p>
            <a:pPr eaLnBrk="1" hangingPunct="1">
              <a:defRPr/>
            </a:pPr>
            <a:r>
              <a:rPr lang="en-US" sz="2800" b="1" dirty="0" smtClean="0">
                <a:cs typeface="Arial" charset="0"/>
              </a:rPr>
              <a:t>Ideal diet: 45-65% of calories from CHOs, 20-35% from fat, and 10-35% from protein</a:t>
            </a:r>
          </a:p>
          <a:p>
            <a:pPr lvl="1" eaLnBrk="1" hangingPunct="1">
              <a:defRPr/>
            </a:pPr>
            <a:r>
              <a:rPr lang="en-US" sz="2400" b="1" dirty="0" smtClean="0">
                <a:cs typeface="Arial" charset="0"/>
              </a:rPr>
              <a:t>Average daily consumption up 570 calories compared with 1970s</a:t>
            </a:r>
          </a:p>
          <a:p>
            <a:pPr eaLnBrk="1" hangingPunct="1">
              <a:defRPr/>
            </a:pPr>
            <a:r>
              <a:rPr lang="en-US" sz="2800" b="1" dirty="0" smtClean="0"/>
              <a:t>Ideal exercise = 1 hour per day</a:t>
            </a:r>
          </a:p>
          <a:p>
            <a:pPr lvl="1" eaLnBrk="1" hangingPunct="1">
              <a:defRPr/>
            </a:pPr>
            <a:r>
              <a:rPr lang="en-US" sz="2400" b="1" dirty="0" smtClean="0"/>
              <a:t>30% of Americans get regular exercise, 40% get none; 10% of high school students get recommended amount</a:t>
            </a:r>
          </a:p>
          <a:p>
            <a:pPr lvl="1" eaLnBrk="1" hangingPunct="1">
              <a:defRPr/>
            </a:pPr>
            <a:r>
              <a:rPr lang="en-US" sz="2400" b="1" dirty="0" smtClean="0"/>
              <a:t>Exercise associated with education, income, being married (single status associated with strengthening exercises, primarily in men), West Coast, suburbs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b="0" smtClean="0"/>
              <a:t>Obesity</a:t>
            </a:r>
          </a:p>
        </p:txBody>
      </p:sp>
      <p:sp>
        <p:nvSpPr>
          <p:cNvPr id="6147" name="Rectangle 3"/>
          <p:cNvSpPr>
            <a:spLocks noGrp="1" noChangeArrowheads="1"/>
          </p:cNvSpPr>
          <p:nvPr>
            <p:ph type="body" idx="1"/>
          </p:nvPr>
        </p:nvSpPr>
        <p:spPr/>
        <p:txBody>
          <a:bodyPr/>
          <a:lstStyle/>
          <a:p>
            <a:pPr eaLnBrk="1" hangingPunct="1">
              <a:defRPr/>
            </a:pPr>
            <a:r>
              <a:rPr lang="en-US" sz="3600" b="1" dirty="0" smtClean="0"/>
              <a:t>Responsible for 300,000 US deaths/year</a:t>
            </a:r>
          </a:p>
          <a:p>
            <a:pPr lvl="1" eaLnBrk="1" hangingPunct="1">
              <a:defRPr/>
            </a:pPr>
            <a:r>
              <a:rPr lang="en-US" sz="3600" b="1" dirty="0" smtClean="0"/>
              <a:t>vs. 450,000/year from smoking (400,000 direct, 50,000 environmental tobacco smoke)</a:t>
            </a:r>
          </a:p>
          <a:p>
            <a:pPr lvl="1" eaLnBrk="1" hangingPunct="1">
              <a:defRPr/>
            </a:pPr>
            <a:r>
              <a:rPr lang="en-US" sz="3600" b="1" dirty="0" smtClean="0"/>
              <a:t>Decreases in life expectancy and increase in early mortality similar to that seen with smoking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Obesity vs. Smoking</a:t>
            </a:r>
            <a:endParaRPr lang="en-US" dirty="0"/>
          </a:p>
        </p:txBody>
      </p:sp>
      <p:sp>
        <p:nvSpPr>
          <p:cNvPr id="3" name="Content Placeholder 2"/>
          <p:cNvSpPr>
            <a:spLocks noGrp="1"/>
          </p:cNvSpPr>
          <p:nvPr>
            <p:ph idx="1"/>
          </p:nvPr>
        </p:nvSpPr>
        <p:spPr/>
        <p:txBody>
          <a:bodyPr/>
          <a:lstStyle/>
          <a:p>
            <a:pPr>
              <a:defRPr/>
            </a:pPr>
            <a:r>
              <a:rPr lang="en-US" dirty="0" smtClean="0"/>
              <a:t>Smoking causes greater health burden from premature deaths  than from disability and activity limitations</a:t>
            </a:r>
          </a:p>
          <a:p>
            <a:pPr>
              <a:defRPr/>
            </a:pPr>
            <a:endParaRPr lang="en-US" dirty="0" smtClean="0"/>
          </a:p>
          <a:p>
            <a:pPr>
              <a:defRPr/>
            </a:pPr>
            <a:r>
              <a:rPr lang="en-US" dirty="0" smtClean="0"/>
              <a:t>Obesity causes greater burden from disability and activity limitations than from premature deaths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defRPr/>
            </a:pPr>
            <a:r>
              <a:rPr lang="en-US" b="0" dirty="0" err="1" smtClean="0"/>
              <a:t>Sequelae</a:t>
            </a:r>
            <a:r>
              <a:rPr lang="en-US" b="0" dirty="0" smtClean="0"/>
              <a:t> of Obesity</a:t>
            </a:r>
          </a:p>
        </p:txBody>
      </p:sp>
      <p:sp>
        <p:nvSpPr>
          <p:cNvPr id="53251" name="Rectangle 3"/>
          <p:cNvSpPr>
            <a:spLocks noGrp="1" noChangeArrowheads="1"/>
          </p:cNvSpPr>
          <p:nvPr>
            <p:ph type="body" idx="1"/>
          </p:nvPr>
        </p:nvSpPr>
        <p:spPr/>
        <p:txBody>
          <a:bodyPr/>
          <a:lstStyle/>
          <a:p>
            <a:pPr eaLnBrk="1" hangingPunct="1">
              <a:defRPr/>
            </a:pPr>
            <a:r>
              <a:rPr lang="en-US" sz="3600" dirty="0" smtClean="0">
                <a:effectLst>
                  <a:outerShdw blurRad="38100" dist="38100" dir="2700000" algn="tl">
                    <a:srgbClr val="000000">
                      <a:alpha val="43137"/>
                    </a:srgbClr>
                  </a:outerShdw>
                </a:effectLst>
              </a:rPr>
              <a:t>Heart disease</a:t>
            </a:r>
          </a:p>
          <a:p>
            <a:pPr eaLnBrk="1" hangingPunct="1">
              <a:defRPr/>
            </a:pPr>
            <a:r>
              <a:rPr lang="en-US" sz="3600" dirty="0" err="1" smtClean="0">
                <a:effectLst>
                  <a:outerShdw blurRad="38100" dist="38100" dir="2700000" algn="tl">
                    <a:srgbClr val="000000">
                      <a:alpha val="43137"/>
                    </a:srgbClr>
                  </a:outerShdw>
                </a:effectLst>
              </a:rPr>
              <a:t>Arrythmia</a:t>
            </a: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(50% higher risk of atrial </a:t>
            </a:r>
            <a:r>
              <a:rPr lang="en-US" sz="3600" dirty="0" err="1" smtClean="0">
                <a:effectLst>
                  <a:outerShdw blurRad="38100" dist="38100" dir="2700000" algn="tl">
                    <a:srgbClr val="000000">
                      <a:alpha val="43137"/>
                    </a:srgbClr>
                  </a:outerShdw>
                </a:effectLst>
              </a:rPr>
              <a:t>fibrilation</a:t>
            </a:r>
            <a:endParaRPr lang="en-US" sz="3600" dirty="0" smtClean="0">
              <a:effectLst>
                <a:outerShdw blurRad="38100" dist="38100" dir="2700000" algn="tl">
                  <a:srgbClr val="000000">
                    <a:alpha val="43137"/>
                  </a:srgbClr>
                </a:outerShdw>
              </a:effectLst>
            </a:endParaRPr>
          </a:p>
          <a:p>
            <a:pPr eaLnBrk="1" hangingPunct="1">
              <a:defRPr/>
            </a:pPr>
            <a:r>
              <a:rPr lang="en-US" sz="3600" dirty="0"/>
              <a:t>Hyperlipidemia</a:t>
            </a:r>
          </a:p>
          <a:p>
            <a:pPr eaLnBrk="1" hangingPunct="1">
              <a:defRPr/>
            </a:pPr>
            <a:r>
              <a:rPr lang="en-US" sz="3600" dirty="0" smtClean="0">
                <a:effectLst>
                  <a:outerShdw blurRad="38100" dist="38100" dir="2700000" algn="tl">
                    <a:srgbClr val="000000">
                      <a:alpha val="43137"/>
                    </a:srgbClr>
                  </a:outerShdw>
                </a:effectLst>
              </a:rPr>
              <a:t>Type </a:t>
            </a:r>
            <a:r>
              <a:rPr lang="en-US" sz="3600" dirty="0">
                <a:effectLst>
                  <a:outerShdw blurRad="38100" dist="38100" dir="2700000" algn="tl">
                    <a:srgbClr val="000000">
                      <a:alpha val="43137"/>
                    </a:srgbClr>
                  </a:outerShdw>
                </a:effectLst>
              </a:rPr>
              <a:t>II Diabetes: 1998 – 4.9%; 2000 – 6.5%; 2010 – 8%</a:t>
            </a:r>
          </a:p>
          <a:p>
            <a:pPr lvl="1" eaLnBrk="1" hangingPunct="1">
              <a:defRPr/>
            </a:pPr>
            <a:r>
              <a:rPr lang="en-US" sz="3600" dirty="0">
                <a:effectLst>
                  <a:outerShdw blurRad="38100" dist="38100" dir="2700000" algn="tl">
                    <a:srgbClr val="000000">
                      <a:alpha val="43137"/>
                    </a:srgbClr>
                  </a:outerShdw>
                </a:effectLst>
              </a:rPr>
              <a:t>Epidemic of type II diabetes in </a:t>
            </a:r>
            <a:r>
              <a:rPr lang="en-US" sz="3600" dirty="0" smtClean="0">
                <a:effectLst>
                  <a:outerShdw blurRad="38100" dist="38100" dir="2700000" algn="tl">
                    <a:srgbClr val="000000">
                      <a:alpha val="43137"/>
                    </a:srgbClr>
                  </a:outerShdw>
                </a:effectLst>
              </a:rPr>
              <a:t>children</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0" dirty="0" err="1" smtClean="0"/>
              <a:t>Sequelae</a:t>
            </a:r>
            <a:r>
              <a:rPr lang="en-US" b="0" dirty="0" smtClean="0"/>
              <a:t> of Obesity</a:t>
            </a:r>
            <a:endParaRPr lang="en-US" dirty="0"/>
          </a:p>
        </p:txBody>
      </p:sp>
      <p:sp>
        <p:nvSpPr>
          <p:cNvPr id="3" name="Content Placeholder 2"/>
          <p:cNvSpPr>
            <a:spLocks noGrp="1"/>
          </p:cNvSpPr>
          <p:nvPr>
            <p:ph idx="1"/>
          </p:nvPr>
        </p:nvSpPr>
        <p:spPr/>
        <p:txBody>
          <a:bodyPr/>
          <a:lstStyle/>
          <a:p>
            <a:pPr eaLnBrk="1" hangingPunct="1">
              <a:defRPr/>
            </a:pPr>
            <a:r>
              <a:rPr lang="en-US" b="1" dirty="0"/>
              <a:t>Certain cancers (e.g., breast, uterine, cervical, colon, esophageal, renal, liver thyroid)</a:t>
            </a:r>
          </a:p>
          <a:p>
            <a:pPr lvl="1" eaLnBrk="1" hangingPunct="1">
              <a:defRPr/>
            </a:pPr>
            <a:r>
              <a:rPr lang="en-US" sz="3200" b="1" dirty="0"/>
              <a:t>24% of all cancers (higher percentages in women than in men) due to diet, physical activity, and body fat</a:t>
            </a:r>
          </a:p>
          <a:p>
            <a:pPr lvl="1" eaLnBrk="1" hangingPunct="1">
              <a:defRPr/>
            </a:pPr>
            <a:r>
              <a:rPr lang="en-US" sz="3200" b="1" dirty="0"/>
              <a:t>100,000 cancers/</a:t>
            </a:r>
            <a:r>
              <a:rPr lang="en-US" sz="3200" b="1" dirty="0" err="1"/>
              <a:t>yr</a:t>
            </a:r>
            <a:r>
              <a:rPr lang="en-US" sz="3200" b="1" dirty="0"/>
              <a:t> attributable to obesity</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US" sz="4000" b="0" smtClean="0"/>
              <a:t>Average height and weight of Americans</a:t>
            </a:r>
          </a:p>
        </p:txBody>
      </p:sp>
      <p:sp>
        <p:nvSpPr>
          <p:cNvPr id="40963" name="Rectangle 3"/>
          <p:cNvSpPr>
            <a:spLocks noGrp="1" noChangeArrowheads="1"/>
          </p:cNvSpPr>
          <p:nvPr>
            <p:ph type="body" idx="1"/>
          </p:nvPr>
        </p:nvSpPr>
        <p:spPr/>
        <p:txBody>
          <a:bodyPr/>
          <a:lstStyle/>
          <a:p>
            <a:pPr eaLnBrk="1" hangingPunct="1">
              <a:defRPr/>
            </a:pPr>
            <a:r>
              <a:rPr lang="en-US" sz="4400" smtClean="0"/>
              <a:t>Men: 5’9”, 191 lbs</a:t>
            </a:r>
          </a:p>
          <a:p>
            <a:pPr eaLnBrk="1" hangingPunct="1">
              <a:defRPr/>
            </a:pPr>
            <a:endParaRPr lang="en-US" sz="4400" smtClean="0"/>
          </a:p>
          <a:p>
            <a:pPr eaLnBrk="1" hangingPunct="1">
              <a:defRPr/>
            </a:pPr>
            <a:r>
              <a:rPr lang="en-US" sz="4400" smtClean="0"/>
              <a:t>Women: 5’4”, 164 lbs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defRPr/>
            </a:pPr>
            <a:r>
              <a:rPr lang="en-US" b="0" smtClean="0"/>
              <a:t>Sequelae of Obesity</a:t>
            </a:r>
          </a:p>
        </p:txBody>
      </p:sp>
      <p:sp>
        <p:nvSpPr>
          <p:cNvPr id="54275" name="Rectangle 3"/>
          <p:cNvSpPr>
            <a:spLocks noGrp="1" noChangeArrowheads="1"/>
          </p:cNvSpPr>
          <p:nvPr>
            <p:ph type="body" idx="1"/>
          </p:nvPr>
        </p:nvSpPr>
        <p:spPr/>
        <p:txBody>
          <a:bodyPr/>
          <a:lstStyle/>
          <a:p>
            <a:pPr eaLnBrk="1" hangingPunct="1">
              <a:defRPr/>
            </a:pPr>
            <a:r>
              <a:rPr lang="en-US" dirty="0" smtClean="0"/>
              <a:t>Fatty liver (NASH)</a:t>
            </a:r>
          </a:p>
          <a:p>
            <a:pPr lvl="1" eaLnBrk="1" hangingPunct="1">
              <a:defRPr/>
            </a:pPr>
            <a:r>
              <a:rPr lang="en-US" sz="3200" dirty="0" smtClean="0"/>
              <a:t>Higher risk than heavy alcohol consumption</a:t>
            </a:r>
          </a:p>
          <a:p>
            <a:pPr eaLnBrk="1" hangingPunct="1">
              <a:defRPr/>
            </a:pPr>
            <a:r>
              <a:rPr lang="en-US" dirty="0" smtClean="0"/>
              <a:t>Gallstones</a:t>
            </a:r>
          </a:p>
          <a:p>
            <a:pPr eaLnBrk="1" hangingPunct="1">
              <a:defRPr/>
            </a:pPr>
            <a:r>
              <a:rPr lang="en-US" dirty="0"/>
              <a:t>Sleep apnea</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Sequelae</a:t>
            </a:r>
            <a:r>
              <a:rPr lang="en-US" dirty="0" smtClean="0"/>
              <a:t> of Obesity</a:t>
            </a:r>
            <a:endParaRPr lang="en-US" dirty="0"/>
          </a:p>
        </p:txBody>
      </p:sp>
      <p:sp>
        <p:nvSpPr>
          <p:cNvPr id="3" name="Content Placeholder 2"/>
          <p:cNvSpPr>
            <a:spLocks noGrp="1"/>
          </p:cNvSpPr>
          <p:nvPr>
            <p:ph idx="1"/>
          </p:nvPr>
        </p:nvSpPr>
        <p:spPr/>
        <p:txBody>
          <a:bodyPr/>
          <a:lstStyle/>
          <a:p>
            <a:pPr eaLnBrk="1" hangingPunct="1">
              <a:defRPr/>
            </a:pPr>
            <a:r>
              <a:rPr lang="en-US" sz="3600" dirty="0" err="1" smtClean="0"/>
              <a:t>Pseudotumor</a:t>
            </a:r>
            <a:r>
              <a:rPr lang="en-US" sz="3600" dirty="0" smtClean="0"/>
              <a:t> </a:t>
            </a:r>
            <a:r>
              <a:rPr lang="en-US" sz="3600" dirty="0" err="1"/>
              <a:t>cerebri</a:t>
            </a:r>
            <a:endParaRPr lang="en-US" sz="3600" dirty="0"/>
          </a:p>
          <a:p>
            <a:pPr eaLnBrk="1" hangingPunct="1">
              <a:defRPr/>
            </a:pPr>
            <a:r>
              <a:rPr lang="en-US" sz="3600" dirty="0" smtClean="0"/>
              <a:t>Venous thromboembolism</a:t>
            </a:r>
          </a:p>
          <a:p>
            <a:pPr eaLnBrk="1" hangingPunct="1">
              <a:defRPr/>
            </a:pPr>
            <a:r>
              <a:rPr lang="en-US" sz="3600" dirty="0" smtClean="0"/>
              <a:t>GERD</a:t>
            </a:r>
          </a:p>
          <a:p>
            <a:pPr eaLnBrk="1" hangingPunct="1">
              <a:defRPr/>
            </a:pPr>
            <a:r>
              <a:rPr lang="en-US" sz="3600" dirty="0" smtClean="0"/>
              <a:t>Worsening of asthma</a:t>
            </a:r>
          </a:p>
          <a:p>
            <a:pPr eaLnBrk="1" hangingPunct="1">
              <a:defRPr/>
            </a:pPr>
            <a:r>
              <a:rPr lang="en-US" sz="3600" dirty="0" smtClean="0"/>
              <a:t>Urinary incontinence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n-US" dirty="0" err="1" smtClean="0"/>
              <a:t>Sequelae</a:t>
            </a:r>
            <a:r>
              <a:rPr lang="en-US" dirty="0" smtClean="0"/>
              <a:t> of Obesity</a:t>
            </a:r>
          </a:p>
        </p:txBody>
      </p:sp>
      <p:sp>
        <p:nvSpPr>
          <p:cNvPr id="148483" name="Rectangle 3"/>
          <p:cNvSpPr>
            <a:spLocks noGrp="1" noChangeArrowheads="1"/>
          </p:cNvSpPr>
          <p:nvPr>
            <p:ph type="body" idx="1"/>
          </p:nvPr>
        </p:nvSpPr>
        <p:spPr/>
        <p:txBody>
          <a:bodyPr/>
          <a:lstStyle/>
          <a:p>
            <a:pPr eaLnBrk="1" hangingPunct="1">
              <a:lnSpc>
                <a:spcPct val="90000"/>
              </a:lnSpc>
              <a:defRPr/>
            </a:pPr>
            <a:r>
              <a:rPr lang="en-US" sz="3600" dirty="0" smtClean="0"/>
              <a:t>Increased predisposition to food allergies, higher </a:t>
            </a:r>
            <a:r>
              <a:rPr lang="en-US" sz="3600" dirty="0" err="1" smtClean="0"/>
              <a:t>IgE</a:t>
            </a:r>
            <a:r>
              <a:rPr lang="en-US" sz="3600" dirty="0" smtClean="0"/>
              <a:t> levels</a:t>
            </a:r>
          </a:p>
          <a:p>
            <a:pPr eaLnBrk="1" hangingPunct="1">
              <a:lnSpc>
                <a:spcPct val="90000"/>
              </a:lnSpc>
              <a:defRPr/>
            </a:pPr>
            <a:r>
              <a:rPr lang="en-US" sz="3600" dirty="0" smtClean="0"/>
              <a:t>Childhood </a:t>
            </a:r>
            <a:r>
              <a:rPr lang="en-US" sz="3600" dirty="0" err="1" smtClean="0"/>
              <a:t>ashtma</a:t>
            </a:r>
            <a:r>
              <a:rPr lang="en-US" sz="3600" dirty="0" smtClean="0"/>
              <a:t> and eczema linked to fast food</a:t>
            </a:r>
          </a:p>
          <a:p>
            <a:pPr eaLnBrk="1" hangingPunct="1">
              <a:lnSpc>
                <a:spcPct val="90000"/>
              </a:lnSpc>
              <a:defRPr/>
            </a:pPr>
            <a:r>
              <a:rPr lang="en-US" sz="3600" dirty="0" smtClean="0"/>
              <a:t>Weakened immune systems; lower CD4  response to HAART in HIV+ patients</a:t>
            </a:r>
          </a:p>
          <a:p>
            <a:pPr eaLnBrk="1" hangingPunct="1">
              <a:lnSpc>
                <a:spcPct val="90000"/>
              </a:lnSpc>
              <a:defRPr/>
            </a:pPr>
            <a:r>
              <a:rPr lang="en-US" sz="3600" dirty="0" smtClean="0"/>
              <a:t>Higher rates of infection/sepsis after trauma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lstStyle/>
          <a:p>
            <a:pPr>
              <a:defRPr/>
            </a:pPr>
            <a:r>
              <a:rPr lang="en-US" smtClean="0"/>
              <a:t>Sequelae of Obesity</a:t>
            </a:r>
          </a:p>
        </p:txBody>
      </p:sp>
      <p:sp>
        <p:nvSpPr>
          <p:cNvPr id="149507" name="Rectangle 3"/>
          <p:cNvSpPr>
            <a:spLocks noGrp="1" noChangeArrowheads="1"/>
          </p:cNvSpPr>
          <p:nvPr>
            <p:ph type="body" idx="1"/>
          </p:nvPr>
        </p:nvSpPr>
        <p:spPr/>
        <p:txBody>
          <a:bodyPr/>
          <a:lstStyle/>
          <a:p>
            <a:pPr eaLnBrk="1" hangingPunct="1">
              <a:defRPr/>
            </a:pPr>
            <a:r>
              <a:rPr lang="en-US" sz="3600" dirty="0" smtClean="0"/>
              <a:t>Poor wound healing</a:t>
            </a:r>
          </a:p>
          <a:p>
            <a:pPr eaLnBrk="1" hangingPunct="1">
              <a:defRPr/>
            </a:pPr>
            <a:r>
              <a:rPr lang="en-US" sz="3600" dirty="0" smtClean="0"/>
              <a:t>Increased risk of skin infections</a:t>
            </a:r>
          </a:p>
          <a:p>
            <a:pPr eaLnBrk="1" hangingPunct="1">
              <a:defRPr/>
            </a:pPr>
            <a:r>
              <a:rPr lang="en-US" sz="3600" dirty="0" smtClean="0"/>
              <a:t>UTIs</a:t>
            </a:r>
          </a:p>
          <a:p>
            <a:pPr eaLnBrk="1" hangingPunct="1">
              <a:defRPr/>
            </a:pPr>
            <a:r>
              <a:rPr lang="en-US" sz="3600" dirty="0" smtClean="0"/>
              <a:t>Possible increased risk of melanoma and inflammatory </a:t>
            </a:r>
            <a:r>
              <a:rPr lang="en-US" sz="3600" dirty="0" err="1" smtClean="0"/>
              <a:t>dermatoses</a:t>
            </a:r>
            <a:r>
              <a:rPr lang="en-US" sz="3600" dirty="0" smtClean="0"/>
              <a:t> (e.g., psoriasis)</a:t>
            </a:r>
          </a:p>
          <a:p>
            <a:pPr eaLnBrk="1" hangingPunct="1">
              <a:defRPr/>
            </a:pPr>
            <a:r>
              <a:rPr lang="en-US" sz="3600" dirty="0" smtClean="0"/>
              <a:t>Psoriatic arthritis</a:t>
            </a:r>
          </a:p>
          <a:p>
            <a:pPr>
              <a:defRPr/>
            </a:pPr>
            <a:endParaRPr lang="en-US" dirty="0" smtClean="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Sequelae</a:t>
            </a:r>
            <a:r>
              <a:rPr lang="en-US" dirty="0" smtClean="0"/>
              <a:t> of Obesity</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sz="3600" smtClean="0"/>
              <a:t>Weaker bones</a:t>
            </a:r>
          </a:p>
          <a:p>
            <a:pPr eaLnBrk="1" hangingPunct="1">
              <a:lnSpc>
                <a:spcPct val="90000"/>
              </a:lnSpc>
              <a:defRPr/>
            </a:pPr>
            <a:r>
              <a:rPr lang="en-US" sz="3600" smtClean="0"/>
              <a:t>Lower levels of vitamin D</a:t>
            </a:r>
          </a:p>
          <a:p>
            <a:pPr eaLnBrk="1" hangingPunct="1">
              <a:lnSpc>
                <a:spcPct val="90000"/>
              </a:lnSpc>
              <a:defRPr/>
            </a:pPr>
            <a:r>
              <a:rPr lang="en-US" sz="3600" smtClean="0"/>
              <a:t>Osteoarthritis</a:t>
            </a:r>
          </a:p>
          <a:p>
            <a:pPr eaLnBrk="1" hangingPunct="1">
              <a:lnSpc>
                <a:spcPct val="90000"/>
              </a:lnSpc>
              <a:defRPr/>
            </a:pPr>
            <a:r>
              <a:rPr lang="en-US" sz="3600" smtClean="0"/>
              <a:t>Gout</a:t>
            </a:r>
          </a:p>
          <a:p>
            <a:pPr eaLnBrk="1" hangingPunct="1">
              <a:lnSpc>
                <a:spcPct val="90000"/>
              </a:lnSpc>
              <a:defRPr/>
            </a:pPr>
            <a:r>
              <a:rPr lang="en-US" sz="3600" smtClean="0"/>
              <a:t>Loss of brain tissue, dementia</a:t>
            </a:r>
          </a:p>
          <a:p>
            <a:pPr eaLnBrk="1" hangingPunct="1">
              <a:defRPr/>
            </a:pPr>
            <a:r>
              <a:rPr lang="en-US" sz="3600" smtClean="0"/>
              <a:t>Multiple sclerosis</a:t>
            </a:r>
          </a:p>
          <a:p>
            <a:pPr eaLnBrk="1" hangingPunct="1">
              <a:defRPr/>
            </a:pPr>
            <a:r>
              <a:rPr lang="en-US" sz="3600" smtClean="0"/>
              <a:t>Depression and suicide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Sequelae</a:t>
            </a:r>
            <a:r>
              <a:rPr lang="en-US" dirty="0" smtClean="0"/>
              <a:t> of Obesity</a:t>
            </a:r>
            <a:endParaRPr lang="en-US" dirty="0"/>
          </a:p>
        </p:txBody>
      </p:sp>
      <p:sp>
        <p:nvSpPr>
          <p:cNvPr id="3" name="Content Placeholder 2"/>
          <p:cNvSpPr>
            <a:spLocks noGrp="1"/>
          </p:cNvSpPr>
          <p:nvPr>
            <p:ph idx="1"/>
          </p:nvPr>
        </p:nvSpPr>
        <p:spPr/>
        <p:txBody>
          <a:bodyPr/>
          <a:lstStyle/>
          <a:p>
            <a:pPr eaLnBrk="1" hangingPunct="1">
              <a:defRPr/>
            </a:pPr>
            <a:r>
              <a:rPr lang="en-US" dirty="0" smtClean="0"/>
              <a:t>Erectile and ejaculatory dysfunction in men</a:t>
            </a:r>
          </a:p>
          <a:p>
            <a:pPr lvl="1" eaLnBrk="1" hangingPunct="1">
              <a:defRPr/>
            </a:pPr>
            <a:r>
              <a:rPr lang="en-US" sz="3200" dirty="0" smtClean="0"/>
              <a:t>But not sexual dysfunction in women</a:t>
            </a:r>
          </a:p>
          <a:p>
            <a:pPr eaLnBrk="1" hangingPunct="1">
              <a:defRPr/>
            </a:pPr>
            <a:r>
              <a:rPr lang="en-US" dirty="0" smtClean="0"/>
              <a:t>Decreased fertility, lower sperm quantity and quality</a:t>
            </a:r>
          </a:p>
          <a:p>
            <a:pPr eaLnBrk="1" hangingPunct="1">
              <a:defRPr/>
            </a:pPr>
            <a:r>
              <a:rPr lang="en-US" dirty="0" smtClean="0"/>
              <a:t>Endometriosis</a:t>
            </a:r>
          </a:p>
          <a:p>
            <a:pPr eaLnBrk="1" hangingPunct="1">
              <a:defRPr/>
            </a:pPr>
            <a:r>
              <a:rPr lang="en-US" dirty="0" smtClean="0"/>
              <a:t>Increased risk of diabetes, obesity, heart attack</a:t>
            </a:r>
            <a:r>
              <a:rPr lang="en-US" smtClean="0"/>
              <a:t>, stroke, and </a:t>
            </a:r>
            <a:r>
              <a:rPr lang="en-US" dirty="0" smtClean="0"/>
              <a:t>multiple birth defects (including congenital heart disease) among offspring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Sequelae</a:t>
            </a:r>
            <a:r>
              <a:rPr lang="en-US" dirty="0" smtClean="0"/>
              <a:t> of Obesity</a:t>
            </a:r>
            <a:endParaRPr lang="en-US" dirty="0"/>
          </a:p>
        </p:txBody>
      </p:sp>
      <p:sp>
        <p:nvSpPr>
          <p:cNvPr id="3" name="Content Placeholder 2"/>
          <p:cNvSpPr>
            <a:spLocks noGrp="1"/>
          </p:cNvSpPr>
          <p:nvPr>
            <p:ph idx="1"/>
          </p:nvPr>
        </p:nvSpPr>
        <p:spPr/>
        <p:txBody>
          <a:bodyPr/>
          <a:lstStyle/>
          <a:p>
            <a:pPr eaLnBrk="1" hangingPunct="1">
              <a:defRPr/>
            </a:pPr>
            <a:r>
              <a:rPr lang="en-US" dirty="0" smtClean="0"/>
              <a:t>Earlier menarche (4 months)</a:t>
            </a:r>
          </a:p>
          <a:p>
            <a:pPr lvl="1" eaLnBrk="1" hangingPunct="1">
              <a:defRPr/>
            </a:pPr>
            <a:r>
              <a:rPr lang="en-US" sz="3200" dirty="0" smtClean="0"/>
              <a:t>Associated with increased risk of breast cancer</a:t>
            </a:r>
          </a:p>
          <a:p>
            <a:pPr eaLnBrk="1" hangingPunct="1">
              <a:defRPr/>
            </a:pPr>
            <a:r>
              <a:rPr lang="en-US" dirty="0" smtClean="0"/>
              <a:t>Associated with high risk sexual behavior in adolescent girls (as is underweight)</a:t>
            </a:r>
          </a:p>
          <a:p>
            <a:pPr>
              <a:defRPr/>
            </a:pPr>
            <a:r>
              <a:rPr lang="en-US" dirty="0" smtClean="0"/>
              <a:t>Less use of contraception</a:t>
            </a:r>
          </a:p>
          <a:p>
            <a:pPr>
              <a:defRPr/>
            </a:pPr>
            <a:r>
              <a:rPr lang="en-US" dirty="0" smtClean="0"/>
              <a:t>Oral contraceptives less effective (IUD more effective)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Sequelae</a:t>
            </a:r>
            <a:r>
              <a:rPr lang="en-US" dirty="0" smtClean="0"/>
              <a:t> of Obesity</a:t>
            </a:r>
            <a:endParaRPr lang="en-US" dirty="0"/>
          </a:p>
        </p:txBody>
      </p:sp>
      <p:sp>
        <p:nvSpPr>
          <p:cNvPr id="3" name="Content Placeholder 2"/>
          <p:cNvSpPr>
            <a:spLocks noGrp="1"/>
          </p:cNvSpPr>
          <p:nvPr>
            <p:ph idx="1"/>
          </p:nvPr>
        </p:nvSpPr>
        <p:spPr/>
        <p:txBody>
          <a:bodyPr/>
          <a:lstStyle/>
          <a:p>
            <a:pPr>
              <a:defRPr/>
            </a:pPr>
            <a:r>
              <a:rPr lang="en-US" dirty="0" smtClean="0"/>
              <a:t>Less likely to breast feed</a:t>
            </a:r>
          </a:p>
          <a:p>
            <a:pPr>
              <a:defRPr/>
            </a:pPr>
            <a:r>
              <a:rPr lang="en-US" dirty="0" smtClean="0"/>
              <a:t>Higher rates of unintended pregnancy and abortion</a:t>
            </a:r>
          </a:p>
          <a:p>
            <a:pPr>
              <a:defRPr/>
            </a:pPr>
            <a:r>
              <a:rPr lang="en-US" dirty="0" smtClean="0"/>
              <a:t>Associated with fetal/infant death, autism/developmental disorders</a:t>
            </a:r>
          </a:p>
          <a:p>
            <a:pPr>
              <a:defRPr/>
            </a:pPr>
            <a:r>
              <a:rPr lang="en-US" dirty="0" smtClean="0"/>
              <a:t>Childhood exposure to intimate partner violence against mother associated with adult obesity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eaLnBrk="1" hangingPunct="1">
              <a:defRPr/>
            </a:pPr>
            <a:r>
              <a:rPr lang="en-US" b="0" smtClean="0"/>
              <a:t>Sequelae of Obesity</a:t>
            </a:r>
          </a:p>
        </p:txBody>
      </p:sp>
      <p:sp>
        <p:nvSpPr>
          <p:cNvPr id="55299" name="Rectangle 3"/>
          <p:cNvSpPr>
            <a:spLocks noGrp="1" noChangeArrowheads="1"/>
          </p:cNvSpPr>
          <p:nvPr>
            <p:ph type="body" idx="1"/>
          </p:nvPr>
        </p:nvSpPr>
        <p:spPr/>
        <p:txBody>
          <a:bodyPr/>
          <a:lstStyle/>
          <a:p>
            <a:pPr eaLnBrk="1" hangingPunct="1">
              <a:lnSpc>
                <a:spcPct val="90000"/>
              </a:lnSpc>
              <a:defRPr/>
            </a:pPr>
            <a:r>
              <a:rPr lang="en-US" b="1" dirty="0" smtClean="0">
                <a:latin typeface="+mj-lt"/>
              </a:rPr>
              <a:t>Decreases in social and physical functioning</a:t>
            </a:r>
          </a:p>
          <a:p>
            <a:pPr eaLnBrk="1" hangingPunct="1">
              <a:lnSpc>
                <a:spcPct val="90000"/>
              </a:lnSpc>
              <a:defRPr/>
            </a:pPr>
            <a:r>
              <a:rPr lang="en-US" b="1" dirty="0" smtClean="0">
                <a:latin typeface="+mj-lt"/>
              </a:rPr>
              <a:t>Increases in chronic pain</a:t>
            </a:r>
          </a:p>
          <a:p>
            <a:pPr eaLnBrk="1" hangingPunct="1">
              <a:lnSpc>
                <a:spcPct val="90000"/>
              </a:lnSpc>
              <a:defRPr/>
            </a:pPr>
            <a:r>
              <a:rPr lang="en-US" b="1" dirty="0" smtClean="0">
                <a:latin typeface="+mj-lt"/>
              </a:rPr>
              <a:t>Decrease in some health-related quality of life (QOL) measures</a:t>
            </a:r>
          </a:p>
          <a:p>
            <a:pPr lvl="1" eaLnBrk="1" hangingPunct="1">
              <a:lnSpc>
                <a:spcPct val="90000"/>
              </a:lnSpc>
              <a:defRPr/>
            </a:pPr>
            <a:r>
              <a:rPr lang="en-US" sz="3200" b="1" dirty="0" smtClean="0">
                <a:latin typeface="+mj-lt"/>
              </a:rPr>
              <a:t>Obesity in adolescents confers same risk for premature death in adulthood as smoking </a:t>
            </a:r>
            <a:r>
              <a:rPr lang="en-US" sz="3200" b="1" dirty="0" smtClean="0">
                <a:latin typeface="+mj-lt"/>
                <a:cs typeface="Times New Roman"/>
              </a:rPr>
              <a:t>&gt; ½ </a:t>
            </a:r>
            <a:r>
              <a:rPr lang="en-US" sz="3200" b="1" dirty="0" err="1" smtClean="0">
                <a:latin typeface="+mj-lt"/>
                <a:cs typeface="Times New Roman"/>
              </a:rPr>
              <a:t>ppd</a:t>
            </a:r>
            <a:endParaRPr lang="en-US" sz="3200" b="1" dirty="0" smtClean="0">
              <a:latin typeface="+mj-lt"/>
            </a:endParaRPr>
          </a:p>
          <a:p>
            <a:pPr lvl="1" eaLnBrk="1" hangingPunct="1">
              <a:lnSpc>
                <a:spcPct val="90000"/>
              </a:lnSpc>
              <a:defRPr/>
            </a:pPr>
            <a:r>
              <a:rPr lang="en-US" sz="3200" b="1" dirty="0" smtClean="0">
                <a:latin typeface="+mj-lt"/>
              </a:rPr>
              <a:t>Severely obese children and adolescents have QOL similar to those with cancer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pPr eaLnBrk="1" hangingPunct="1">
              <a:defRPr/>
            </a:pPr>
            <a:r>
              <a:rPr lang="en-US" b="0" smtClean="0"/>
              <a:t>Sequelae of Obesity</a:t>
            </a:r>
          </a:p>
        </p:txBody>
      </p:sp>
      <p:sp>
        <p:nvSpPr>
          <p:cNvPr id="130051" name="Rectangle 3"/>
          <p:cNvSpPr>
            <a:spLocks noGrp="1" noChangeArrowheads="1"/>
          </p:cNvSpPr>
          <p:nvPr>
            <p:ph type="body" idx="1"/>
          </p:nvPr>
        </p:nvSpPr>
        <p:spPr/>
        <p:txBody>
          <a:bodyPr/>
          <a:lstStyle/>
          <a:p>
            <a:pPr eaLnBrk="1" hangingPunct="1">
              <a:defRPr/>
            </a:pPr>
            <a:r>
              <a:rPr lang="en-US" sz="2800" b="1" smtClean="0"/>
              <a:t>Barrier to preventive care? </a:t>
            </a:r>
          </a:p>
          <a:p>
            <a:pPr lvl="1" eaLnBrk="1" hangingPunct="1">
              <a:defRPr/>
            </a:pPr>
            <a:r>
              <a:rPr lang="en-US" b="1" smtClean="0"/>
              <a:t>e.g., probably mammograms and Pap smears (despite higher rates of breast and cervical cancer)</a:t>
            </a:r>
            <a:endParaRPr lang="en-US" smtClean="0"/>
          </a:p>
          <a:p>
            <a:pPr lvl="1" eaLnBrk="1" hangingPunct="1">
              <a:buClr>
                <a:schemeClr val="hlink"/>
              </a:buClr>
              <a:defRPr/>
            </a:pPr>
            <a:r>
              <a:rPr lang="en-US" b="1" smtClean="0"/>
              <a:t>20% more likely to have false-positive mammograms</a:t>
            </a:r>
          </a:p>
          <a:p>
            <a:pPr lvl="1" eaLnBrk="1" hangingPunct="1">
              <a:buClr>
                <a:schemeClr val="hlink"/>
              </a:buClr>
              <a:defRPr/>
            </a:pPr>
            <a:r>
              <a:rPr lang="en-US" b="1" smtClean="0"/>
              <a:t>Reluctance to being weighed a common barrier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en-US" b="0" smtClean="0"/>
              <a:t>Definitions</a:t>
            </a:r>
          </a:p>
        </p:txBody>
      </p:sp>
      <p:sp>
        <p:nvSpPr>
          <p:cNvPr id="41987" name="Rectangle 3"/>
          <p:cNvSpPr>
            <a:spLocks noGrp="1" noChangeArrowheads="1"/>
          </p:cNvSpPr>
          <p:nvPr>
            <p:ph type="body" idx="1"/>
          </p:nvPr>
        </p:nvSpPr>
        <p:spPr/>
        <p:txBody>
          <a:bodyPr/>
          <a:lstStyle/>
          <a:p>
            <a:pPr eaLnBrk="1" hangingPunct="1">
              <a:defRPr/>
            </a:pPr>
            <a:r>
              <a:rPr lang="en-US" sz="3600" b="1" smtClean="0"/>
              <a:t>BMI (Body Mass Index) =</a:t>
            </a:r>
          </a:p>
          <a:p>
            <a:pPr lvl="1" eaLnBrk="1" hangingPunct="1">
              <a:buFont typeface="Wingdings" pitchFamily="2" charset="2"/>
              <a:buNone/>
              <a:defRPr/>
            </a:pPr>
            <a:r>
              <a:rPr lang="en-US" sz="3600" b="1" smtClean="0"/>
              <a:t>weight (kg)/height squared (meters squared)</a:t>
            </a:r>
          </a:p>
          <a:p>
            <a:pPr eaLnBrk="1" hangingPunct="1">
              <a:defRPr/>
            </a:pPr>
            <a:r>
              <a:rPr lang="en-US" sz="3600" b="1" smtClean="0"/>
              <a:t>Overweight: BMI </a:t>
            </a:r>
            <a:r>
              <a:rPr lang="en-US" sz="3600" b="1" smtClean="0">
                <a:cs typeface="Arial" charset="0"/>
              </a:rPr>
              <a:t>≥ 25</a:t>
            </a:r>
          </a:p>
          <a:p>
            <a:pPr eaLnBrk="1" hangingPunct="1">
              <a:defRPr/>
            </a:pPr>
            <a:r>
              <a:rPr lang="en-US" sz="3600" b="1" smtClean="0"/>
              <a:t>Obese: BMI </a:t>
            </a:r>
            <a:r>
              <a:rPr lang="en-US" sz="3600" b="1" smtClean="0">
                <a:cs typeface="Arial" charset="0"/>
              </a:rPr>
              <a:t>≥ 30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n-US" b="0" smtClean="0"/>
              <a:t>Sequelae of Obesity</a:t>
            </a:r>
          </a:p>
        </p:txBody>
      </p:sp>
      <p:sp>
        <p:nvSpPr>
          <p:cNvPr id="56323" name="Rectangle 3"/>
          <p:cNvSpPr>
            <a:spLocks noGrp="1" noChangeArrowheads="1"/>
          </p:cNvSpPr>
          <p:nvPr>
            <p:ph type="body" idx="1"/>
          </p:nvPr>
        </p:nvSpPr>
        <p:spPr/>
        <p:txBody>
          <a:bodyPr/>
          <a:lstStyle/>
          <a:p>
            <a:pPr eaLnBrk="1" hangingPunct="1">
              <a:defRPr/>
            </a:pPr>
            <a:r>
              <a:rPr lang="en-US" sz="2800" b="1" dirty="0" smtClean="0"/>
              <a:t>Marginalization, discrimination, bullying</a:t>
            </a:r>
          </a:p>
          <a:p>
            <a:pPr eaLnBrk="1" hangingPunct="1">
              <a:defRPr/>
            </a:pPr>
            <a:r>
              <a:rPr lang="en-US" sz="2800" b="1" dirty="0" smtClean="0"/>
              <a:t>Higher risk of dying in motor vehicle accident</a:t>
            </a:r>
          </a:p>
          <a:p>
            <a:pPr eaLnBrk="1" hangingPunct="1">
              <a:defRPr/>
            </a:pPr>
            <a:r>
              <a:rPr lang="en-US" sz="2800" b="1" dirty="0" smtClean="0"/>
              <a:t>Lower life expectancy</a:t>
            </a:r>
          </a:p>
          <a:p>
            <a:pPr eaLnBrk="1" hangingPunct="1">
              <a:defRPr/>
            </a:pPr>
            <a:r>
              <a:rPr lang="en-US" sz="2800" b="1" dirty="0" smtClean="0"/>
              <a:t>Worse school performance</a:t>
            </a:r>
          </a:p>
          <a:p>
            <a:pPr eaLnBrk="1" hangingPunct="1">
              <a:defRPr/>
            </a:pPr>
            <a:r>
              <a:rPr lang="en-US" sz="2800" b="1" dirty="0" smtClean="0"/>
              <a:t>More strongly associated with chronic medical conditions and reduced health-related quality of life than smoking, heavy drinking or poverty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n-US" b="0" smtClean="0"/>
              <a:t>Economic Consequences of Obesity</a:t>
            </a:r>
          </a:p>
        </p:txBody>
      </p:sp>
      <p:sp>
        <p:nvSpPr>
          <p:cNvPr id="57347" name="Rectangle 3"/>
          <p:cNvSpPr>
            <a:spLocks noGrp="1" noChangeArrowheads="1"/>
          </p:cNvSpPr>
          <p:nvPr>
            <p:ph type="body" idx="1"/>
          </p:nvPr>
        </p:nvSpPr>
        <p:spPr/>
        <p:txBody>
          <a:bodyPr/>
          <a:lstStyle/>
          <a:p>
            <a:pPr eaLnBrk="1" hangingPunct="1">
              <a:defRPr/>
            </a:pPr>
            <a:r>
              <a:rPr lang="en-US" sz="3600" b="1" smtClean="0"/>
              <a:t>Obesity-attributable national expenditures $127 billion/yr (health care) + $49 billion (lost productivity due to excess mortality) + $43 billion (lost productivity caused by disability) = $319 billion (U.S. and Canada, 2009)</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a:defRPr/>
            </a:pPr>
            <a:r>
              <a:rPr lang="en-US" sz="4000" b="0" smtClean="0"/>
              <a:t>Excess U.S. Medical Costs</a:t>
            </a:r>
          </a:p>
        </p:txBody>
      </p:sp>
      <p:sp>
        <p:nvSpPr>
          <p:cNvPr id="34819" name="Rectangle 3"/>
          <p:cNvSpPr>
            <a:spLocks noGrp="1" noChangeArrowheads="1"/>
          </p:cNvSpPr>
          <p:nvPr>
            <p:ph type="body" idx="1"/>
          </p:nvPr>
        </p:nvSpPr>
        <p:spPr>
          <a:noFill/>
        </p:spPr>
        <p:txBody>
          <a:bodyPr/>
          <a:lstStyle/>
          <a:p>
            <a:pPr eaLnBrk="1" hangingPunct="1"/>
            <a:r>
              <a:rPr lang="en-US" smtClean="0">
                <a:effectLst/>
              </a:rPr>
              <a:t>35% of total healthcare expenditures (higher than smoking)</a:t>
            </a:r>
          </a:p>
          <a:p>
            <a:pPr eaLnBrk="1" hangingPunct="1"/>
            <a:r>
              <a:rPr lang="en-US" smtClean="0">
                <a:effectLst/>
              </a:rPr>
              <a:t>Obese men/women account for an additional  $1,152/$3,613 per year in health care expenditures (2012)</a:t>
            </a:r>
          </a:p>
          <a:p>
            <a:pPr eaLnBrk="1" hangingPunct="1"/>
            <a:r>
              <a:rPr lang="en-US" smtClean="0">
                <a:effectLst/>
              </a:rPr>
              <a:t>Costs will rise as population ages</a:t>
            </a:r>
          </a:p>
          <a:p>
            <a:pPr eaLnBrk="1" hangingPunct="1"/>
            <a:r>
              <a:rPr lang="en-US" smtClean="0">
                <a:effectLst/>
              </a:rPr>
              <a:t>Limits transplant donor pool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b="0" smtClean="0"/>
              <a:t>Economic Consequences of Obesity</a:t>
            </a:r>
          </a:p>
        </p:txBody>
      </p:sp>
      <p:sp>
        <p:nvSpPr>
          <p:cNvPr id="58371" name="Rectangle 3"/>
          <p:cNvSpPr>
            <a:spLocks noGrp="1" noChangeArrowheads="1"/>
          </p:cNvSpPr>
          <p:nvPr>
            <p:ph type="body" idx="1"/>
          </p:nvPr>
        </p:nvSpPr>
        <p:spPr/>
        <p:txBody>
          <a:bodyPr/>
          <a:lstStyle/>
          <a:p>
            <a:pPr eaLnBrk="1" hangingPunct="1">
              <a:defRPr/>
            </a:pPr>
            <a:r>
              <a:rPr lang="en-US" b="1" smtClean="0"/>
              <a:t>Half of costs covered by Medicare, which now classifies obesity as a disease</a:t>
            </a:r>
          </a:p>
          <a:p>
            <a:pPr eaLnBrk="1" hangingPunct="1">
              <a:defRPr/>
            </a:pPr>
            <a:r>
              <a:rPr lang="en-US" b="1" smtClean="0"/>
              <a:t>Increased costs of care due to:</a:t>
            </a:r>
          </a:p>
          <a:p>
            <a:pPr lvl="1" eaLnBrk="1" hangingPunct="1">
              <a:defRPr/>
            </a:pPr>
            <a:r>
              <a:rPr lang="en-US" sz="3200" b="1" smtClean="0"/>
              <a:t>Prescription drugs</a:t>
            </a:r>
          </a:p>
          <a:p>
            <a:pPr lvl="1" eaLnBrk="1" hangingPunct="1">
              <a:defRPr/>
            </a:pPr>
            <a:r>
              <a:rPr lang="en-US" sz="3200" b="1" smtClean="0"/>
              <a:t>More complications from surgery</a:t>
            </a:r>
          </a:p>
          <a:p>
            <a:pPr lvl="1" eaLnBrk="1" hangingPunct="1">
              <a:defRPr/>
            </a:pPr>
            <a:r>
              <a:rPr lang="en-US" sz="3200" b="1" smtClean="0"/>
              <a:t>Increased lengths of stay</a:t>
            </a:r>
          </a:p>
          <a:p>
            <a:pPr lvl="1" eaLnBrk="1" hangingPunct="1">
              <a:defRPr/>
            </a:pPr>
            <a:r>
              <a:rPr lang="en-US" sz="3200" b="1" smtClean="0"/>
              <a:t>Increased use of health care services during pregnancy</a:t>
            </a:r>
            <a:endParaRPr lang="en-US" sz="32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lstStyle/>
          <a:p>
            <a:pPr eaLnBrk="1" hangingPunct="1">
              <a:defRPr/>
            </a:pPr>
            <a:r>
              <a:rPr lang="en-US" b="0" smtClean="0"/>
              <a:t>Economic Consequences of Obesity</a:t>
            </a:r>
          </a:p>
        </p:txBody>
      </p:sp>
      <p:sp>
        <p:nvSpPr>
          <p:cNvPr id="149507" name="Rectangle 3"/>
          <p:cNvSpPr>
            <a:spLocks noGrp="1" noChangeArrowheads="1"/>
          </p:cNvSpPr>
          <p:nvPr>
            <p:ph type="body" idx="1"/>
          </p:nvPr>
        </p:nvSpPr>
        <p:spPr/>
        <p:txBody>
          <a:bodyPr/>
          <a:lstStyle/>
          <a:p>
            <a:pPr eaLnBrk="1" hangingPunct="1">
              <a:defRPr/>
            </a:pPr>
            <a:r>
              <a:rPr lang="en-US" sz="3600" dirty="0" smtClean="0"/>
              <a:t>Costs to business:</a:t>
            </a:r>
          </a:p>
          <a:p>
            <a:pPr lvl="1" eaLnBrk="1" hangingPunct="1">
              <a:defRPr/>
            </a:pPr>
            <a:r>
              <a:rPr lang="en-US" sz="3600" dirty="0" smtClean="0"/>
              <a:t>Lost productivity</a:t>
            </a:r>
          </a:p>
          <a:p>
            <a:pPr lvl="1" eaLnBrk="1" hangingPunct="1">
              <a:defRPr/>
            </a:pPr>
            <a:r>
              <a:rPr lang="en-US" sz="3600" dirty="0" smtClean="0"/>
              <a:t>Absences</a:t>
            </a:r>
          </a:p>
          <a:p>
            <a:pPr lvl="1" eaLnBrk="1" hangingPunct="1">
              <a:defRPr/>
            </a:pPr>
            <a:r>
              <a:rPr lang="en-US" sz="3600" dirty="0" smtClean="0"/>
              <a:t>Underperformance</a:t>
            </a:r>
          </a:p>
          <a:p>
            <a:pPr lvl="1" eaLnBrk="1" hangingPunct="1">
              <a:defRPr/>
            </a:pPr>
            <a:r>
              <a:rPr lang="en-US" sz="3600" dirty="0" smtClean="0"/>
              <a:t>Higher insurance premiums</a:t>
            </a:r>
          </a:p>
          <a:p>
            <a:pPr eaLnBrk="1" hangingPunct="1">
              <a:defRPr/>
            </a:pPr>
            <a:r>
              <a:rPr lang="en-US" sz="3600" dirty="0" smtClean="0"/>
              <a:t>Obesity contributes to increasing carbon emissions and global warming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Military Consequences of Obesity</a:t>
            </a:r>
            <a:endParaRPr lang="en-US" dirty="0"/>
          </a:p>
        </p:txBody>
      </p:sp>
      <p:sp>
        <p:nvSpPr>
          <p:cNvPr id="3" name="Content Placeholder 2"/>
          <p:cNvSpPr>
            <a:spLocks noGrp="1"/>
          </p:cNvSpPr>
          <p:nvPr>
            <p:ph idx="1"/>
          </p:nvPr>
        </p:nvSpPr>
        <p:spPr/>
        <p:txBody>
          <a:bodyPr/>
          <a:lstStyle/>
          <a:p>
            <a:pPr>
              <a:defRPr/>
            </a:pPr>
            <a:r>
              <a:rPr lang="en-US" sz="3600" dirty="0" smtClean="0"/>
              <a:t>1/20 U.S. would-be military enlistees rejected because of a criminal record</a:t>
            </a:r>
          </a:p>
          <a:p>
            <a:pPr>
              <a:defRPr/>
            </a:pPr>
            <a:endParaRPr lang="en-US" sz="3600" dirty="0" smtClean="0"/>
          </a:p>
          <a:p>
            <a:pPr>
              <a:defRPr/>
            </a:pPr>
            <a:r>
              <a:rPr lang="en-US" sz="3600" dirty="0" smtClean="0"/>
              <a:t>1/3 rejected because of physical unfitness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smtClean="0"/>
              <a:t>Nutritional Changes and Obesity</a:t>
            </a:r>
          </a:p>
        </p:txBody>
      </p:sp>
      <p:sp>
        <p:nvSpPr>
          <p:cNvPr id="59395" name="Rectangle 3"/>
          <p:cNvSpPr>
            <a:spLocks noGrp="1" noChangeArrowheads="1"/>
          </p:cNvSpPr>
          <p:nvPr>
            <p:ph type="body" idx="1"/>
          </p:nvPr>
        </p:nvSpPr>
        <p:spPr/>
        <p:txBody>
          <a:bodyPr/>
          <a:lstStyle/>
          <a:p>
            <a:pPr eaLnBrk="1" hangingPunct="1">
              <a:defRPr/>
            </a:pPr>
            <a:r>
              <a:rPr lang="en-US" smtClean="0"/>
              <a:t>Agriculture</a:t>
            </a:r>
          </a:p>
          <a:p>
            <a:pPr lvl="1" eaLnBrk="1" hangingPunct="1">
              <a:defRPr/>
            </a:pPr>
            <a:r>
              <a:rPr lang="en-US" sz="3200" smtClean="0"/>
              <a:t>10,000 years ago</a:t>
            </a:r>
          </a:p>
          <a:p>
            <a:pPr lvl="1" eaLnBrk="1" hangingPunct="1">
              <a:defRPr/>
            </a:pPr>
            <a:r>
              <a:rPr lang="en-US" sz="3200" smtClean="0"/>
              <a:t>Benefits: community, local food production</a:t>
            </a:r>
          </a:p>
          <a:p>
            <a:pPr lvl="1" eaLnBrk="1" hangingPunct="1">
              <a:defRPr/>
            </a:pPr>
            <a:r>
              <a:rPr lang="en-US" sz="3200" smtClean="0"/>
              <a:t>Adverse consequences: class-based, hierarchical societies; large-scale warfare; sedentary lifestyles; dramatically decreased crop and game diversity; corporate control of agriculture and poverty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eaLnBrk="1" hangingPunct="1">
              <a:defRPr/>
            </a:pPr>
            <a:r>
              <a:rPr lang="en-US" smtClean="0"/>
              <a:t>Nutritional Changes and Obesity</a:t>
            </a:r>
          </a:p>
        </p:txBody>
      </p:sp>
      <p:sp>
        <p:nvSpPr>
          <p:cNvPr id="64515" name="Rectangle 3"/>
          <p:cNvSpPr>
            <a:spLocks noGrp="1" noChangeArrowheads="1"/>
          </p:cNvSpPr>
          <p:nvPr>
            <p:ph type="body" idx="1"/>
          </p:nvPr>
        </p:nvSpPr>
        <p:spPr/>
        <p:txBody>
          <a:bodyPr/>
          <a:lstStyle/>
          <a:p>
            <a:pPr eaLnBrk="1" hangingPunct="1">
              <a:defRPr/>
            </a:pPr>
            <a:r>
              <a:rPr lang="en-US" sz="2800" dirty="0" smtClean="0"/>
              <a:t>Increases in portion size</a:t>
            </a:r>
          </a:p>
          <a:p>
            <a:pPr eaLnBrk="1" hangingPunct="1">
              <a:defRPr/>
            </a:pPr>
            <a:r>
              <a:rPr lang="en-US" sz="2800" dirty="0" smtClean="0"/>
              <a:t>Spread of fast food franchises since the mid-20</a:t>
            </a:r>
            <a:r>
              <a:rPr lang="en-US" sz="2800" baseline="30000" dirty="0" smtClean="0"/>
              <a:t>th</a:t>
            </a:r>
            <a:r>
              <a:rPr lang="en-US" sz="2800" dirty="0" smtClean="0"/>
              <a:t> Century</a:t>
            </a:r>
          </a:p>
          <a:p>
            <a:pPr eaLnBrk="1" hangingPunct="1">
              <a:defRPr/>
            </a:pPr>
            <a:r>
              <a:rPr lang="en-US" sz="2800" dirty="0" smtClean="0"/>
              <a:t>Use of artificial sweeteners and trans fatty acids in processed foods</a:t>
            </a:r>
          </a:p>
          <a:p>
            <a:pPr eaLnBrk="1" hangingPunct="1">
              <a:defRPr/>
            </a:pPr>
            <a:r>
              <a:rPr lang="en-US" sz="2800" dirty="0" smtClean="0"/>
              <a:t>High levels of consumption of sugar- and caffeine-containing sodas</a:t>
            </a:r>
          </a:p>
          <a:p>
            <a:pPr lvl="1" eaLnBrk="1" hangingPunct="1">
              <a:defRPr/>
            </a:pPr>
            <a:r>
              <a:rPr lang="en-US" sz="2400" dirty="0" smtClean="0"/>
              <a:t>In part a consequence of increased salt intake</a:t>
            </a:r>
          </a:p>
          <a:p>
            <a:pPr lvl="1" eaLnBrk="1" hangingPunct="1">
              <a:defRPr/>
            </a:pPr>
            <a:r>
              <a:rPr lang="en-US" sz="2400" dirty="0" smtClean="0"/>
              <a:t>Soft drink consumption linked to violent behavior in children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en-US" dirty="0" smtClean="0"/>
              <a:t>Fast Foods and Supersizing</a:t>
            </a:r>
          </a:p>
        </p:txBody>
      </p:sp>
      <p:sp>
        <p:nvSpPr>
          <p:cNvPr id="60419" name="Rectangle 3"/>
          <p:cNvSpPr>
            <a:spLocks noGrp="1" noChangeArrowheads="1"/>
          </p:cNvSpPr>
          <p:nvPr>
            <p:ph type="body" idx="1"/>
          </p:nvPr>
        </p:nvSpPr>
        <p:spPr/>
        <p:txBody>
          <a:bodyPr/>
          <a:lstStyle/>
          <a:p>
            <a:pPr eaLnBrk="1" hangingPunct="1">
              <a:defRPr/>
            </a:pPr>
            <a:r>
              <a:rPr lang="en-US" dirty="0" smtClean="0"/>
              <a:t>Portion sizes and restaurant dinner plates have increased over last half century</a:t>
            </a:r>
          </a:p>
          <a:p>
            <a:pPr eaLnBrk="1" hangingPunct="1">
              <a:defRPr/>
            </a:pPr>
            <a:r>
              <a:rPr lang="en-US" dirty="0" smtClean="0"/>
              <a:t>Americans spend about one-half of their food budgets and consume about one-third of their calories outside the home</a:t>
            </a:r>
          </a:p>
          <a:p>
            <a:pPr eaLnBrk="1" hangingPunct="1">
              <a:defRPr/>
            </a:pPr>
            <a:r>
              <a:rPr lang="en-US" dirty="0" smtClean="0"/>
              <a:t>Fast food spending increased 18-fold since 1970</a:t>
            </a:r>
          </a:p>
          <a:p>
            <a:pPr lvl="1" eaLnBrk="1" hangingPunct="1">
              <a:defRPr/>
            </a:pPr>
            <a:r>
              <a:rPr lang="en-US" dirty="0" smtClean="0"/>
              <a:t>$184 billion industry</a:t>
            </a:r>
          </a:p>
          <a:p>
            <a:pPr lvl="1" eaLnBrk="1" hangingPunct="1">
              <a:defRPr/>
            </a:pPr>
            <a:r>
              <a:rPr lang="en-US" dirty="0" smtClean="0"/>
              <a:t>over $100 billion per year in U.S.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r>
              <a:rPr lang="en-US" dirty="0" smtClean="0"/>
              <a:t>Fast Foods and Supersizing</a:t>
            </a:r>
          </a:p>
        </p:txBody>
      </p:sp>
      <p:sp>
        <p:nvSpPr>
          <p:cNvPr id="65539" name="Rectangle 3"/>
          <p:cNvSpPr>
            <a:spLocks noGrp="1" noChangeArrowheads="1"/>
          </p:cNvSpPr>
          <p:nvPr>
            <p:ph type="body" idx="1"/>
          </p:nvPr>
        </p:nvSpPr>
        <p:spPr/>
        <p:txBody>
          <a:bodyPr/>
          <a:lstStyle/>
          <a:p>
            <a:pPr eaLnBrk="1" hangingPunct="1">
              <a:defRPr/>
            </a:pPr>
            <a:r>
              <a:rPr lang="en-US" dirty="0" smtClean="0"/>
              <a:t>U.S. food industry produces 3800 cal/person/day</a:t>
            </a:r>
          </a:p>
          <a:p>
            <a:pPr lvl="1" eaLnBrk="1" hangingPunct="1">
              <a:defRPr/>
            </a:pPr>
            <a:r>
              <a:rPr lang="en-US" sz="3200" dirty="0" smtClean="0"/>
              <a:t>Average caloric need only 2500 calories/person/day</a:t>
            </a:r>
          </a:p>
          <a:p>
            <a:pPr eaLnBrk="1" hangingPunct="1">
              <a:defRPr/>
            </a:pPr>
            <a:r>
              <a:rPr lang="en-US" dirty="0" smtClean="0"/>
              <a:t>Americans average 11% of total daily calories from fast food</a:t>
            </a:r>
          </a:p>
          <a:p>
            <a:pPr eaLnBrk="1" hangingPunct="1">
              <a:defRPr/>
            </a:pPr>
            <a:r>
              <a:rPr lang="en-US" dirty="0" smtClean="0"/>
              <a:t>On any given day, 8% of Americans eat at McDonalds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a:defRPr/>
            </a:pPr>
            <a:r>
              <a:rPr lang="en-US" b="0" smtClean="0"/>
              <a:t>Definitions</a:t>
            </a:r>
          </a:p>
        </p:txBody>
      </p:sp>
      <p:sp>
        <p:nvSpPr>
          <p:cNvPr id="148483" name="Rectangle 3"/>
          <p:cNvSpPr>
            <a:spLocks noGrp="1" noChangeArrowheads="1"/>
          </p:cNvSpPr>
          <p:nvPr>
            <p:ph type="body" idx="1"/>
          </p:nvPr>
        </p:nvSpPr>
        <p:spPr/>
        <p:txBody>
          <a:bodyPr/>
          <a:lstStyle/>
          <a:p>
            <a:pPr eaLnBrk="1" hangingPunct="1">
              <a:defRPr/>
            </a:pPr>
            <a:r>
              <a:rPr lang="en-US" b="1" smtClean="0">
                <a:cs typeface="Arial" charset="0"/>
              </a:rPr>
              <a:t>Waist to height ratio and waist-hip ratio other measures</a:t>
            </a:r>
          </a:p>
          <a:p>
            <a:pPr lvl="1" eaLnBrk="1" hangingPunct="1">
              <a:defRPr/>
            </a:pPr>
            <a:r>
              <a:rPr lang="en-US" sz="3200" b="1" smtClean="0">
                <a:cs typeface="Arial" charset="0"/>
              </a:rPr>
              <a:t>The latter is more effective in determining heart disease risk</a:t>
            </a:r>
          </a:p>
          <a:p>
            <a:pPr lvl="1" eaLnBrk="1" hangingPunct="1">
              <a:defRPr/>
            </a:pPr>
            <a:r>
              <a:rPr lang="en-US" sz="3200" b="1" smtClean="0">
                <a:cs typeface="Arial" charset="0"/>
              </a:rPr>
              <a:t>Metabolic abnormalities linked more with visceral adipose tissue than subcutaneous adipose tissue </a:t>
            </a:r>
          </a:p>
          <a:p>
            <a:pPr>
              <a:defRPr/>
            </a:pPr>
            <a:endParaRPr lang="en-US" smtClean="0">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en-US" dirty="0" smtClean="0"/>
              <a:t>Fast Foods and Supersizing</a:t>
            </a:r>
          </a:p>
        </p:txBody>
      </p:sp>
      <p:sp>
        <p:nvSpPr>
          <p:cNvPr id="68611" name="Rectangle 3"/>
          <p:cNvSpPr>
            <a:spLocks noGrp="1" noChangeArrowheads="1"/>
          </p:cNvSpPr>
          <p:nvPr>
            <p:ph type="body" idx="1"/>
          </p:nvPr>
        </p:nvSpPr>
        <p:spPr/>
        <p:txBody>
          <a:bodyPr/>
          <a:lstStyle/>
          <a:p>
            <a:pPr eaLnBrk="1" hangingPunct="1">
              <a:lnSpc>
                <a:spcPct val="90000"/>
              </a:lnSpc>
              <a:defRPr/>
            </a:pPr>
            <a:r>
              <a:rPr lang="en-US" dirty="0" smtClean="0"/>
              <a:t>Typical American eats 30 pounds of French fries per year</a:t>
            </a:r>
          </a:p>
          <a:p>
            <a:pPr eaLnBrk="1" hangingPunct="1">
              <a:lnSpc>
                <a:spcPct val="90000"/>
              </a:lnSpc>
              <a:defRPr/>
            </a:pPr>
            <a:r>
              <a:rPr lang="en-US" dirty="0" smtClean="0"/>
              <a:t>McDonalds’ fries in 1955: 2.4 oz. / 210 calories</a:t>
            </a:r>
          </a:p>
          <a:p>
            <a:pPr lvl="1" eaLnBrk="1" hangingPunct="1">
              <a:lnSpc>
                <a:spcPct val="90000"/>
              </a:lnSpc>
              <a:defRPr/>
            </a:pPr>
            <a:r>
              <a:rPr lang="en-US" sz="3200" dirty="0" smtClean="0"/>
              <a:t>Today 7 oz. / 610 calories</a:t>
            </a:r>
          </a:p>
          <a:p>
            <a:pPr eaLnBrk="1" hangingPunct="1">
              <a:lnSpc>
                <a:spcPct val="90000"/>
              </a:lnSpc>
              <a:defRPr/>
            </a:pPr>
            <a:r>
              <a:rPr lang="en-US" dirty="0" smtClean="0"/>
              <a:t>1916: typical bottle of Coca Cola = 6.5 oz. / 79 calories</a:t>
            </a:r>
          </a:p>
          <a:p>
            <a:pPr lvl="1" eaLnBrk="1" hangingPunct="1">
              <a:lnSpc>
                <a:spcPct val="90000"/>
              </a:lnSpc>
              <a:defRPr/>
            </a:pPr>
            <a:r>
              <a:rPr lang="en-US" sz="3200" dirty="0" smtClean="0"/>
              <a:t>Today 16 oz. / 194 calories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Las Vegas’ Heart Attack Grill</a:t>
            </a:r>
            <a:endParaRPr lang="en-US" dirty="0"/>
          </a:p>
        </p:txBody>
      </p:sp>
      <p:sp>
        <p:nvSpPr>
          <p:cNvPr id="3" name="Content Placeholder 2"/>
          <p:cNvSpPr>
            <a:spLocks noGrp="1"/>
          </p:cNvSpPr>
          <p:nvPr>
            <p:ph idx="1"/>
          </p:nvPr>
        </p:nvSpPr>
        <p:spPr/>
        <p:txBody>
          <a:bodyPr/>
          <a:lstStyle/>
          <a:p>
            <a:pPr>
              <a:defRPr/>
            </a:pPr>
            <a:r>
              <a:rPr lang="en-US" dirty="0" smtClean="0"/>
              <a:t>Diners (patients) wear hospital gowns over their clothes and have their pulses checked by waitresses (nurses)</a:t>
            </a:r>
          </a:p>
          <a:p>
            <a:pPr>
              <a:defRPr/>
            </a:pPr>
            <a:r>
              <a:rPr lang="en-US" dirty="0" smtClean="0"/>
              <a:t>Home of the Quadruple Bypass Burger</a:t>
            </a:r>
          </a:p>
          <a:p>
            <a:pPr>
              <a:defRPr/>
            </a:pPr>
            <a:r>
              <a:rPr lang="en-US" dirty="0" smtClean="0"/>
              <a:t>Anyone over 350 </a:t>
            </a:r>
            <a:r>
              <a:rPr lang="en-US" dirty="0" err="1" smtClean="0"/>
              <a:t>lbs</a:t>
            </a:r>
            <a:r>
              <a:rPr lang="en-US" dirty="0" smtClean="0"/>
              <a:t> eats for free</a:t>
            </a:r>
          </a:p>
          <a:p>
            <a:pPr>
              <a:defRPr/>
            </a:pPr>
            <a:endParaRPr lang="en-US" dirty="0" smtClean="0"/>
          </a:p>
          <a:p>
            <a:pPr>
              <a:defRPr/>
            </a:pPr>
            <a:r>
              <a:rPr lang="en-US" dirty="0" smtClean="0"/>
              <a:t>2012: Pitchman dies at age 51 of heart attack</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Fast Foods and Supersizing</a:t>
            </a:r>
          </a:p>
        </p:txBody>
      </p:sp>
      <p:sp>
        <p:nvSpPr>
          <p:cNvPr id="3" name="Content Placeholder 2"/>
          <p:cNvSpPr>
            <a:spLocks noGrp="1"/>
          </p:cNvSpPr>
          <p:nvPr>
            <p:ph idx="1"/>
          </p:nvPr>
        </p:nvSpPr>
        <p:spPr/>
        <p:txBody>
          <a:bodyPr/>
          <a:lstStyle/>
          <a:p>
            <a:pPr eaLnBrk="1" hangingPunct="1">
              <a:lnSpc>
                <a:spcPct val="90000"/>
              </a:lnSpc>
              <a:defRPr/>
            </a:pPr>
            <a:r>
              <a:rPr lang="en-US" dirty="0" smtClean="0"/>
              <a:t>Some mega-sized fast food burgers on the market today contain &gt; 1000 calories</a:t>
            </a:r>
          </a:p>
          <a:p>
            <a:pPr eaLnBrk="1" hangingPunct="1">
              <a:lnSpc>
                <a:spcPct val="90000"/>
              </a:lnSpc>
              <a:defRPr/>
            </a:pPr>
            <a:r>
              <a:rPr lang="en-US" dirty="0" smtClean="0"/>
              <a:t>Even </a:t>
            </a:r>
            <a:r>
              <a:rPr lang="en-US" u="sng" dirty="0" smtClean="0"/>
              <a:t>Joy of Cooking</a:t>
            </a:r>
            <a:r>
              <a:rPr lang="en-US" dirty="0" smtClean="0"/>
              <a:t> recipes have shown increases of 33% in caloric density and portion size since 1940s</a:t>
            </a:r>
          </a:p>
          <a:p>
            <a:pPr eaLnBrk="1" hangingPunct="1">
              <a:lnSpc>
                <a:spcPct val="90000"/>
              </a:lnSpc>
              <a:defRPr/>
            </a:pPr>
            <a:r>
              <a:rPr lang="en-US" dirty="0" smtClean="0"/>
              <a:t>Fast food companies “</a:t>
            </a:r>
            <a:r>
              <a:rPr lang="en-US" dirty="0" err="1" smtClean="0"/>
              <a:t>leanwashing</a:t>
            </a:r>
            <a:r>
              <a:rPr lang="en-US" dirty="0" smtClean="0"/>
              <a:t>” themselves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n-US" sz="4000" dirty="0" smtClean="0"/>
              <a:t>Fast Foods and the Inner Cities / Poor Communities</a:t>
            </a:r>
          </a:p>
        </p:txBody>
      </p:sp>
      <p:sp>
        <p:nvSpPr>
          <p:cNvPr id="66563" name="Rectangle 3"/>
          <p:cNvSpPr>
            <a:spLocks noGrp="1" noChangeArrowheads="1"/>
          </p:cNvSpPr>
          <p:nvPr>
            <p:ph type="body" idx="1"/>
          </p:nvPr>
        </p:nvSpPr>
        <p:spPr/>
        <p:txBody>
          <a:bodyPr/>
          <a:lstStyle/>
          <a:p>
            <a:pPr eaLnBrk="1" hangingPunct="1">
              <a:defRPr/>
            </a:pPr>
            <a:r>
              <a:rPr lang="en-US" sz="3600" dirty="0" smtClean="0"/>
              <a:t>Fast food outlets target poor inner city communities</a:t>
            </a:r>
          </a:p>
          <a:p>
            <a:pPr eaLnBrk="1" hangingPunct="1">
              <a:defRPr/>
            </a:pPr>
            <a:r>
              <a:rPr lang="en-US" sz="3600" dirty="0" smtClean="0"/>
              <a:t>Meals inexpensive and convenient</a:t>
            </a:r>
          </a:p>
          <a:p>
            <a:pPr lvl="1" eaLnBrk="1" hangingPunct="1">
              <a:defRPr/>
            </a:pPr>
            <a:r>
              <a:rPr lang="en-US" sz="3600" dirty="0" smtClean="0"/>
              <a:t>Helps consumers working two jobs, raising children solo or lacking inadequate kitchen facilities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en-US" dirty="0" smtClean="0"/>
              <a:t>Fast Foods and Children</a:t>
            </a:r>
          </a:p>
        </p:txBody>
      </p:sp>
      <p:sp>
        <p:nvSpPr>
          <p:cNvPr id="67587" name="Rectangle 3"/>
          <p:cNvSpPr>
            <a:spLocks noGrp="1" noChangeArrowheads="1"/>
          </p:cNvSpPr>
          <p:nvPr>
            <p:ph type="body" idx="1"/>
          </p:nvPr>
        </p:nvSpPr>
        <p:spPr/>
        <p:txBody>
          <a:bodyPr/>
          <a:lstStyle/>
          <a:p>
            <a:pPr eaLnBrk="1" hangingPunct="1">
              <a:defRPr/>
            </a:pPr>
            <a:r>
              <a:rPr lang="en-US" dirty="0" smtClean="0"/>
              <a:t>Fast food industry directly targets children</a:t>
            </a:r>
          </a:p>
          <a:p>
            <a:pPr lvl="1" eaLnBrk="1" hangingPunct="1">
              <a:defRPr/>
            </a:pPr>
            <a:r>
              <a:rPr lang="en-US" sz="3200" dirty="0" smtClean="0"/>
              <a:t>Produces 20% of Saturday morning television</a:t>
            </a:r>
          </a:p>
          <a:p>
            <a:pPr lvl="1" eaLnBrk="1" hangingPunct="1">
              <a:defRPr/>
            </a:pPr>
            <a:r>
              <a:rPr lang="en-US" sz="3200" dirty="0" smtClean="0"/>
              <a:t>Offers prizes and inducements based on characters which appeal to youngsters, often in collusion with motion picture industry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Fast Foods and Children</a:t>
            </a:r>
          </a:p>
        </p:txBody>
      </p:sp>
      <p:sp>
        <p:nvSpPr>
          <p:cNvPr id="3" name="Content Placeholder 2"/>
          <p:cNvSpPr>
            <a:spLocks noGrp="1"/>
          </p:cNvSpPr>
          <p:nvPr>
            <p:ph idx="1"/>
          </p:nvPr>
        </p:nvSpPr>
        <p:spPr/>
        <p:txBody>
          <a:bodyPr/>
          <a:lstStyle/>
          <a:p>
            <a:pPr eaLnBrk="1" hangingPunct="1">
              <a:defRPr/>
            </a:pPr>
            <a:r>
              <a:rPr lang="en-US" dirty="0" smtClean="0"/>
              <a:t>Fast food restaurants clustered around schools</a:t>
            </a:r>
          </a:p>
          <a:p>
            <a:pPr lvl="1" eaLnBrk="1" hangingPunct="1">
              <a:defRPr/>
            </a:pPr>
            <a:r>
              <a:rPr lang="en-US" sz="3200" dirty="0" smtClean="0"/>
              <a:t>Students in proximate schools eat fewer servings of fruits and vegetables, consume more soda, and are more likely to be overweight</a:t>
            </a:r>
          </a:p>
          <a:p>
            <a:pPr eaLnBrk="1" hangingPunct="1">
              <a:defRPr/>
            </a:pPr>
            <a:r>
              <a:rPr lang="en-US" dirty="0" smtClean="0"/>
              <a:t>Fast food diet linked to Alzheimer’s Disease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eaLnBrk="1" hangingPunct="1">
              <a:defRPr/>
            </a:pPr>
            <a:r>
              <a:rPr lang="en-US" dirty="0" smtClean="0"/>
              <a:t>Fast Foods and Hospitals</a:t>
            </a:r>
          </a:p>
        </p:txBody>
      </p:sp>
      <p:sp>
        <p:nvSpPr>
          <p:cNvPr id="69635" name="Rectangle 3"/>
          <p:cNvSpPr>
            <a:spLocks noGrp="1" noChangeArrowheads="1"/>
          </p:cNvSpPr>
          <p:nvPr>
            <p:ph type="body" idx="1"/>
          </p:nvPr>
        </p:nvSpPr>
        <p:spPr/>
        <p:txBody>
          <a:bodyPr/>
          <a:lstStyle/>
          <a:p>
            <a:pPr eaLnBrk="1" hangingPunct="1">
              <a:defRPr/>
            </a:pPr>
            <a:r>
              <a:rPr lang="en-US" sz="2800" dirty="0" smtClean="0"/>
              <a:t>Some US hospitals have regional and national fast food franchises located on the grounds of their main medical centers</a:t>
            </a:r>
          </a:p>
          <a:p>
            <a:pPr lvl="1" eaLnBrk="1" hangingPunct="1">
              <a:defRPr/>
            </a:pPr>
            <a:r>
              <a:rPr lang="en-US" dirty="0" smtClean="0"/>
              <a:t>42% of 234 academic-affiliated hospitals surveyed in 2006</a:t>
            </a:r>
          </a:p>
          <a:p>
            <a:pPr lvl="1" eaLnBrk="1" hangingPunct="1">
              <a:defRPr/>
            </a:pPr>
            <a:r>
              <a:rPr lang="en-US" dirty="0" smtClean="0"/>
              <a:t>Sends the wrong message to patients and their families about optimal nutrition</a:t>
            </a:r>
          </a:p>
          <a:p>
            <a:pPr eaLnBrk="1" hangingPunct="1">
              <a:defRPr/>
            </a:pPr>
            <a:r>
              <a:rPr lang="en-US" sz="2800" dirty="0" smtClean="0"/>
              <a:t>Health Care Without Harm – Healthy Hospitals Initiative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defRPr/>
            </a:pPr>
            <a:r>
              <a:rPr lang="en-US" dirty="0" smtClean="0"/>
              <a:t>Sodas and Artificial Sweeteners</a:t>
            </a:r>
          </a:p>
        </p:txBody>
      </p:sp>
      <p:sp>
        <p:nvSpPr>
          <p:cNvPr id="63491" name="Rectangle 3"/>
          <p:cNvSpPr>
            <a:spLocks noGrp="1" noChangeArrowheads="1"/>
          </p:cNvSpPr>
          <p:nvPr>
            <p:ph type="body" idx="1"/>
          </p:nvPr>
        </p:nvSpPr>
        <p:spPr/>
        <p:txBody>
          <a:bodyPr/>
          <a:lstStyle/>
          <a:p>
            <a:pPr eaLnBrk="1" hangingPunct="1">
              <a:lnSpc>
                <a:spcPct val="90000"/>
              </a:lnSpc>
              <a:defRPr/>
            </a:pPr>
            <a:r>
              <a:rPr lang="en-US" dirty="0" smtClean="0"/>
              <a:t>High fructose corn syrup (55% fructose, 45% glucose) - artificial sweetener added to many products, including sodas and fruit drinks</a:t>
            </a:r>
          </a:p>
          <a:p>
            <a:pPr lvl="1" eaLnBrk="1" hangingPunct="1">
              <a:lnSpc>
                <a:spcPct val="90000"/>
              </a:lnSpc>
              <a:defRPr/>
            </a:pPr>
            <a:r>
              <a:rPr lang="en-US" dirty="0" smtClean="0"/>
              <a:t>1,000+% increase in consumption over last few decades</a:t>
            </a:r>
          </a:p>
          <a:p>
            <a:pPr lvl="1" eaLnBrk="1" hangingPunct="1">
              <a:lnSpc>
                <a:spcPct val="90000"/>
              </a:lnSpc>
              <a:defRPr/>
            </a:pPr>
            <a:r>
              <a:rPr lang="en-US" dirty="0" smtClean="0"/>
              <a:t>Fructose twice as sweet as glucose, metabolized primarily by liver (glucose by all cells) – association of obesity with fatty liver (25% of US adults, over 70% of type 2 diabetics, 75-92% of morbidly obese)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Sodas and Artificial Sweeteners</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sz="3600" dirty="0" smtClean="0"/>
              <a:t>Consumption of fast and junk foods begins early in life</a:t>
            </a:r>
          </a:p>
          <a:p>
            <a:pPr lvl="1" eaLnBrk="1" hangingPunct="1">
              <a:lnSpc>
                <a:spcPct val="90000"/>
              </a:lnSpc>
              <a:defRPr/>
            </a:pPr>
            <a:r>
              <a:rPr lang="en-US" sz="3600" dirty="0" smtClean="0"/>
              <a:t>3-10% of US infants and toddlers eat candy daily</a:t>
            </a:r>
          </a:p>
          <a:p>
            <a:pPr lvl="1" eaLnBrk="1" hangingPunct="1">
              <a:lnSpc>
                <a:spcPct val="90000"/>
              </a:lnSpc>
              <a:defRPr/>
            </a:pPr>
            <a:r>
              <a:rPr lang="en-US" sz="3600" dirty="0" smtClean="0"/>
              <a:t>Childhood candy consumption linked to violence in adulthood</a:t>
            </a:r>
          </a:p>
          <a:p>
            <a:pPr lvl="1" eaLnBrk="1" hangingPunct="1">
              <a:lnSpc>
                <a:spcPct val="90000"/>
              </a:lnSpc>
              <a:defRPr/>
            </a:pPr>
            <a:r>
              <a:rPr lang="en-US" sz="3600" dirty="0" smtClean="0"/>
              <a:t>4-23% consume sweetened soda beverages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52227" name="Picture 2" descr="C:\Users\Owner\Pictures\md pics for talks\cokeforbabies.jpg"/>
          <p:cNvPicPr>
            <a:picLocks noGrp="1" noChangeAspect="1" noChangeArrowheads="1"/>
          </p:cNvPicPr>
          <p:nvPr>
            <p:ph idx="1"/>
          </p:nvPr>
        </p:nvPicPr>
        <p:blipFill>
          <a:blip r:embed="rId2"/>
          <a:srcRect/>
          <a:stretch>
            <a:fillRect/>
          </a:stretch>
        </p:blipFill>
        <p:spPr>
          <a:xfrm>
            <a:off x="2057400" y="762000"/>
            <a:ext cx="4953000" cy="5715000"/>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r>
              <a:rPr lang="en-US" b="0" smtClean="0"/>
              <a:t>Obesity</a:t>
            </a:r>
          </a:p>
        </p:txBody>
      </p:sp>
      <p:sp>
        <p:nvSpPr>
          <p:cNvPr id="4099" name="Rectangle 3"/>
          <p:cNvSpPr>
            <a:spLocks noGrp="1" noChangeArrowheads="1"/>
          </p:cNvSpPr>
          <p:nvPr>
            <p:ph type="body" idx="1"/>
          </p:nvPr>
        </p:nvSpPr>
        <p:spPr/>
        <p:txBody>
          <a:bodyPr/>
          <a:lstStyle/>
          <a:p>
            <a:pPr eaLnBrk="1" hangingPunct="1">
              <a:lnSpc>
                <a:spcPct val="90000"/>
              </a:lnSpc>
              <a:defRPr/>
            </a:pPr>
            <a:r>
              <a:rPr lang="en-US" sz="3600" b="1" dirty="0" smtClean="0"/>
              <a:t>1950: ¼ of Americans overweight (BMI </a:t>
            </a:r>
            <a:r>
              <a:rPr lang="en-US" sz="3600" b="1" dirty="0" smtClean="0">
                <a:cs typeface="Arial" charset="0"/>
              </a:rPr>
              <a:t>&gt; 25)</a:t>
            </a:r>
          </a:p>
          <a:p>
            <a:pPr eaLnBrk="1" hangingPunct="1">
              <a:lnSpc>
                <a:spcPct val="90000"/>
              </a:lnSpc>
              <a:defRPr/>
            </a:pPr>
            <a:r>
              <a:rPr lang="en-US" sz="3600" b="1" dirty="0" smtClean="0">
                <a:cs typeface="Arial" charset="0"/>
              </a:rPr>
              <a:t>2012: 68% overweight, 34% obese (BMI &gt; 30), 6% morbidly obese (BMI </a:t>
            </a:r>
            <a:r>
              <a:rPr lang="en-US" sz="3600" b="1" dirty="0">
                <a:cs typeface="Arial" charset="0"/>
              </a:rPr>
              <a:t>&gt;</a:t>
            </a:r>
            <a:r>
              <a:rPr lang="en-US" sz="3600" b="1" dirty="0" smtClean="0">
                <a:cs typeface="Arial" charset="0"/>
              </a:rPr>
              <a:t> 40)</a:t>
            </a:r>
            <a:endParaRPr lang="en-US" b="1" dirty="0" smtClean="0">
              <a:cs typeface="Arial" charset="0"/>
            </a:endParaRPr>
          </a:p>
          <a:p>
            <a:pPr eaLnBrk="1" hangingPunct="1">
              <a:lnSpc>
                <a:spcPct val="90000"/>
              </a:lnSpc>
              <a:defRPr/>
            </a:pPr>
            <a:r>
              <a:rPr lang="en-US" sz="3600" b="1" dirty="0" smtClean="0">
                <a:cs typeface="Arial" charset="0"/>
              </a:rPr>
              <a:t>20-25% of American children are overweight or obese</a:t>
            </a:r>
          </a:p>
          <a:p>
            <a:pPr lvl="1" eaLnBrk="1" hangingPunct="1">
              <a:lnSpc>
                <a:spcPct val="90000"/>
              </a:lnSpc>
              <a:defRPr/>
            </a:pPr>
            <a:r>
              <a:rPr lang="en-US" b="1" dirty="0" smtClean="0">
                <a:cs typeface="Arial" charset="0"/>
              </a:rPr>
              <a:t>80% of obese children become obese adults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53251" name="Picture 2" descr="C:\Users\Owner\Pictures\md pics for talks\babiesdrink7up.jpg"/>
          <p:cNvPicPr>
            <a:picLocks noGrp="1" noChangeAspect="1" noChangeArrowheads="1"/>
          </p:cNvPicPr>
          <p:nvPr>
            <p:ph idx="1"/>
          </p:nvPr>
        </p:nvPicPr>
        <p:blipFill>
          <a:blip r:embed="rId2"/>
          <a:srcRect/>
          <a:stretch>
            <a:fillRect/>
          </a:stretch>
        </p:blipFill>
        <p:spPr>
          <a:xfrm>
            <a:off x="2209800" y="838200"/>
            <a:ext cx="4800600" cy="5715000"/>
          </a:xfr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defRPr/>
            </a:pPr>
            <a:r>
              <a:rPr lang="en-US" dirty="0" smtClean="0"/>
              <a:t>Sodas</a:t>
            </a:r>
          </a:p>
        </p:txBody>
      </p:sp>
      <p:sp>
        <p:nvSpPr>
          <p:cNvPr id="70659" name="Rectangle 3"/>
          <p:cNvSpPr>
            <a:spLocks noGrp="1" noChangeArrowheads="1"/>
          </p:cNvSpPr>
          <p:nvPr>
            <p:ph type="body" idx="1"/>
          </p:nvPr>
        </p:nvSpPr>
        <p:spPr/>
        <p:txBody>
          <a:bodyPr/>
          <a:lstStyle/>
          <a:p>
            <a:pPr eaLnBrk="1" hangingPunct="1">
              <a:defRPr/>
            </a:pPr>
            <a:r>
              <a:rPr lang="en-US" sz="3600" dirty="0" smtClean="0"/>
              <a:t>Soft drinks account for 20-24% of calories for 2- to 19-year-olds</a:t>
            </a:r>
          </a:p>
          <a:p>
            <a:pPr lvl="1" eaLnBrk="1" hangingPunct="1">
              <a:defRPr/>
            </a:pPr>
            <a:r>
              <a:rPr lang="en-US" sz="3600" dirty="0" smtClean="0"/>
              <a:t>associated with tooth decay and decreased consumption of fruits and vegetables</a:t>
            </a:r>
          </a:p>
          <a:p>
            <a:pPr lvl="1" eaLnBrk="1" hangingPunct="1">
              <a:defRPr/>
            </a:pPr>
            <a:r>
              <a:rPr lang="en-US" sz="3600" dirty="0" smtClean="0"/>
              <a:t>associated with gout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Sodas</a:t>
            </a:r>
            <a:endParaRPr lang="en-US" dirty="0"/>
          </a:p>
        </p:txBody>
      </p:sp>
      <p:sp>
        <p:nvSpPr>
          <p:cNvPr id="3" name="Content Placeholder 2"/>
          <p:cNvSpPr>
            <a:spLocks noGrp="1"/>
          </p:cNvSpPr>
          <p:nvPr>
            <p:ph idx="1"/>
          </p:nvPr>
        </p:nvSpPr>
        <p:spPr/>
        <p:txBody>
          <a:bodyPr/>
          <a:lstStyle/>
          <a:p>
            <a:pPr eaLnBrk="1" hangingPunct="1">
              <a:defRPr/>
            </a:pPr>
            <a:r>
              <a:rPr lang="en-US" sz="2800" dirty="0"/>
              <a:t>Majority of adults drink soda daily</a:t>
            </a:r>
          </a:p>
          <a:p>
            <a:pPr lvl="1" eaLnBrk="1" hangingPunct="1">
              <a:defRPr/>
            </a:pPr>
            <a:r>
              <a:rPr lang="en-US" dirty="0"/>
              <a:t>Per capita soda consumption has more than doubled since 1970, from 24 gallons per year to 53 gallons per year</a:t>
            </a:r>
          </a:p>
          <a:p>
            <a:pPr lvl="1" eaLnBrk="1" hangingPunct="1">
              <a:defRPr/>
            </a:pPr>
            <a:r>
              <a:rPr lang="en-US" dirty="0"/>
              <a:t>“Big Gulp” and “Super Big Gulp</a:t>
            </a:r>
            <a:r>
              <a:rPr lang="en-US" dirty="0" smtClean="0"/>
              <a:t>”</a:t>
            </a:r>
          </a:p>
          <a:p>
            <a:pPr lvl="1" eaLnBrk="1" hangingPunct="1">
              <a:defRPr/>
            </a:pPr>
            <a:r>
              <a:rPr lang="en-US" dirty="0" smtClean="0"/>
              <a:t>Products heavily marketed, celebrity endorsers</a:t>
            </a:r>
          </a:p>
          <a:p>
            <a:pPr lvl="2" eaLnBrk="1" hangingPunct="1">
              <a:defRPr/>
            </a:pPr>
            <a:r>
              <a:rPr lang="en-US" sz="2800" dirty="0" smtClean="0"/>
              <a:t>E.g., Michael Jackson and </a:t>
            </a:r>
            <a:r>
              <a:rPr lang="en-US" sz="2800" dirty="0" err="1" smtClean="0"/>
              <a:t>Beyonce</a:t>
            </a:r>
            <a:r>
              <a:rPr lang="en-US" sz="2800" dirty="0" smtClean="0"/>
              <a:t> for Pepsi, </a:t>
            </a:r>
            <a:r>
              <a:rPr lang="en-US" sz="2800" dirty="0" err="1" smtClean="0"/>
              <a:t>Lebron</a:t>
            </a:r>
            <a:r>
              <a:rPr lang="en-US" sz="2800" dirty="0" smtClean="0"/>
              <a:t> James - Coke</a:t>
            </a:r>
            <a:endParaRPr lang="en-US" sz="2800" dirty="0"/>
          </a:p>
          <a:p>
            <a:pPr>
              <a:defRPr/>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US" dirty="0" smtClean="0"/>
              <a:t>Sodas and Caffeine</a:t>
            </a:r>
          </a:p>
        </p:txBody>
      </p:sp>
      <p:sp>
        <p:nvSpPr>
          <p:cNvPr id="71683" name="Rectangle 3"/>
          <p:cNvSpPr>
            <a:spLocks noGrp="1" noChangeArrowheads="1"/>
          </p:cNvSpPr>
          <p:nvPr>
            <p:ph type="body" idx="1"/>
          </p:nvPr>
        </p:nvSpPr>
        <p:spPr/>
        <p:txBody>
          <a:bodyPr/>
          <a:lstStyle/>
          <a:p>
            <a:pPr eaLnBrk="1" hangingPunct="1">
              <a:defRPr/>
            </a:pPr>
            <a:r>
              <a:rPr lang="en-US" sz="2800" dirty="0" smtClean="0"/>
              <a:t>70% of soft drinks consumed in US contain caffeine</a:t>
            </a:r>
          </a:p>
          <a:p>
            <a:pPr eaLnBrk="1" hangingPunct="1">
              <a:defRPr/>
            </a:pPr>
            <a:r>
              <a:rPr lang="en-US" sz="2800" dirty="0" smtClean="0"/>
              <a:t>Evidence suggests that the mood-altering and physical dependence-producing effects of caffeine (a central nervous system stimulant) have contributed to high rates of consumption of caffeinated soft drinks</a:t>
            </a:r>
          </a:p>
          <a:p>
            <a:pPr eaLnBrk="1" hangingPunct="1">
              <a:defRPr/>
            </a:pPr>
            <a:r>
              <a:rPr lang="en-US" sz="2800" dirty="0" smtClean="0"/>
              <a:t>High fructose corn syrup-containing products also frequently contaminated with mercury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r>
              <a:rPr lang="en-US" dirty="0" smtClean="0"/>
              <a:t>Sodas and Caffeine</a:t>
            </a:r>
          </a:p>
        </p:txBody>
      </p:sp>
      <p:sp>
        <p:nvSpPr>
          <p:cNvPr id="72707" name="Rectangle 3"/>
          <p:cNvSpPr>
            <a:spLocks noGrp="1" noChangeArrowheads="1"/>
          </p:cNvSpPr>
          <p:nvPr>
            <p:ph type="body" idx="1"/>
          </p:nvPr>
        </p:nvSpPr>
        <p:spPr/>
        <p:txBody>
          <a:bodyPr/>
          <a:lstStyle/>
          <a:p>
            <a:pPr eaLnBrk="1" hangingPunct="1">
              <a:defRPr/>
            </a:pPr>
            <a:r>
              <a:rPr lang="en-US" sz="4000" dirty="0" smtClean="0"/>
              <a:t>Soda’s addictive properties put imbibers at risk of caffeine-withdrawal symptoms such as headache</a:t>
            </a:r>
          </a:p>
          <a:p>
            <a:pPr eaLnBrk="1" hangingPunct="1">
              <a:defRPr/>
            </a:pPr>
            <a:endParaRPr lang="en-US" sz="4000" dirty="0" smtClean="0"/>
          </a:p>
          <a:p>
            <a:pPr eaLnBrk="1" hangingPunct="1">
              <a:defRPr/>
            </a:pPr>
            <a:r>
              <a:rPr lang="en-US" sz="4000" dirty="0" smtClean="0"/>
              <a:t>Other caffeinated beverages: e.g., Red Bull</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en-US" sz="4000" dirty="0" smtClean="0"/>
              <a:t>The National School Lunch Program</a:t>
            </a:r>
          </a:p>
        </p:txBody>
      </p:sp>
      <p:sp>
        <p:nvSpPr>
          <p:cNvPr id="73731" name="Rectangle 3"/>
          <p:cNvSpPr>
            <a:spLocks noGrp="1" noChangeArrowheads="1"/>
          </p:cNvSpPr>
          <p:nvPr>
            <p:ph type="body" idx="1"/>
          </p:nvPr>
        </p:nvSpPr>
        <p:spPr/>
        <p:txBody>
          <a:bodyPr/>
          <a:lstStyle/>
          <a:p>
            <a:pPr eaLnBrk="1" hangingPunct="1">
              <a:defRPr/>
            </a:pPr>
            <a:r>
              <a:rPr lang="en-US" sz="3600" smtClean="0"/>
              <a:t>NSLP gives schools more than $6 billion/yr to offer low-cost meals to 31 million schoolchildren at over 100,000 schools and childcare centers</a:t>
            </a:r>
          </a:p>
          <a:p>
            <a:pPr eaLnBrk="1" hangingPunct="1">
              <a:defRPr/>
            </a:pPr>
            <a:r>
              <a:rPr lang="en-US" sz="3600" smtClean="0"/>
              <a:t>Kids eat free if their parents earn less than 130% of the poverty line; small charge if parents earn up to 180% of the poverty line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The National School Lunch Program</a:t>
            </a:r>
            <a:endParaRPr lang="en-US" sz="3600" dirty="0"/>
          </a:p>
        </p:txBody>
      </p:sp>
      <p:sp>
        <p:nvSpPr>
          <p:cNvPr id="3" name="Content Placeholder 2"/>
          <p:cNvSpPr>
            <a:spLocks noGrp="1"/>
          </p:cNvSpPr>
          <p:nvPr>
            <p:ph idx="1"/>
          </p:nvPr>
        </p:nvSpPr>
        <p:spPr/>
        <p:txBody>
          <a:bodyPr/>
          <a:lstStyle/>
          <a:p>
            <a:pPr eaLnBrk="1" hangingPunct="1">
              <a:defRPr/>
            </a:pPr>
            <a:r>
              <a:rPr lang="en-US" sz="3600" smtClean="0"/>
              <a:t>Began in 1946</a:t>
            </a:r>
          </a:p>
          <a:p>
            <a:pPr eaLnBrk="1" hangingPunct="1">
              <a:defRPr/>
            </a:pPr>
            <a:endParaRPr lang="en-US" sz="3600" smtClean="0"/>
          </a:p>
          <a:p>
            <a:pPr eaLnBrk="1" hangingPunct="1">
              <a:defRPr/>
            </a:pPr>
            <a:r>
              <a:rPr lang="en-US" sz="3600" smtClean="0"/>
              <a:t>Reimburses schools $2.28/meal</a:t>
            </a:r>
          </a:p>
          <a:p>
            <a:pPr lvl="1" eaLnBrk="1" hangingPunct="1">
              <a:defRPr/>
            </a:pPr>
            <a:r>
              <a:rPr lang="en-US" sz="3200" smtClean="0"/>
              <a:t>Cost = almost $10 billion per year</a:t>
            </a:r>
          </a:p>
          <a:p>
            <a:pPr eaLnBrk="1" hangingPunct="1">
              <a:defRPr/>
            </a:pPr>
            <a:r>
              <a:rPr lang="en-US" sz="3600" smtClean="0"/>
              <a:t>Administered by USDA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eaLnBrk="1" hangingPunct="1">
              <a:defRPr/>
            </a:pPr>
            <a:r>
              <a:rPr lang="en-US" sz="4000" dirty="0" smtClean="0"/>
              <a:t>The National School Lunch Program</a:t>
            </a:r>
          </a:p>
        </p:txBody>
      </p:sp>
      <p:sp>
        <p:nvSpPr>
          <p:cNvPr id="74755" name="Rectangle 3"/>
          <p:cNvSpPr>
            <a:spLocks noGrp="1" noChangeArrowheads="1"/>
          </p:cNvSpPr>
          <p:nvPr>
            <p:ph type="body" idx="1"/>
          </p:nvPr>
        </p:nvSpPr>
        <p:spPr/>
        <p:txBody>
          <a:bodyPr/>
          <a:lstStyle/>
          <a:p>
            <a:pPr eaLnBrk="1" hangingPunct="1">
              <a:defRPr/>
            </a:pPr>
            <a:r>
              <a:rPr lang="en-US" sz="2800" dirty="0" smtClean="0"/>
              <a:t>Conflicting missions of providing healthy meals to children, regardless of income, subsidizing agribusiness, and shoring up demand for beef and milk</a:t>
            </a:r>
          </a:p>
          <a:p>
            <a:pPr eaLnBrk="1" hangingPunct="1">
              <a:defRPr/>
            </a:pPr>
            <a:r>
              <a:rPr lang="en-US" sz="2800" dirty="0" smtClean="0"/>
              <a:t>Meals emphasize meat and dairy products at the expense of fruit and vegetables, contain high levels of fat, and fail to meet government’s own, inadequate, nutritional standards, which are out of date with current science and have not been updated since the 1970s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en-US" sz="4000" smtClean="0"/>
              <a:t>The National School Lunch Program</a:t>
            </a:r>
          </a:p>
        </p:txBody>
      </p:sp>
      <p:sp>
        <p:nvSpPr>
          <p:cNvPr id="75779" name="Rectangle 3"/>
          <p:cNvSpPr>
            <a:spLocks noGrp="1" noChangeArrowheads="1"/>
          </p:cNvSpPr>
          <p:nvPr>
            <p:ph type="body" idx="1"/>
          </p:nvPr>
        </p:nvSpPr>
        <p:spPr/>
        <p:txBody>
          <a:bodyPr/>
          <a:lstStyle/>
          <a:p>
            <a:pPr eaLnBrk="1" hangingPunct="1">
              <a:lnSpc>
                <a:spcPct val="90000"/>
              </a:lnSpc>
              <a:defRPr/>
            </a:pPr>
            <a:r>
              <a:rPr lang="en-US" sz="2800" smtClean="0"/>
              <a:t>81% of schools serve lunches exceeding 30% fat content, less than 45% serve cooked vegetables other than potatoes (usually French-fried), 42% don’t serve daily fruits and vegetables, and less than 10% serve legumes</a:t>
            </a:r>
          </a:p>
          <a:p>
            <a:pPr eaLnBrk="1" hangingPunct="1">
              <a:lnSpc>
                <a:spcPct val="90000"/>
              </a:lnSpc>
              <a:defRPr/>
            </a:pPr>
            <a:r>
              <a:rPr lang="en-US" sz="2800" smtClean="0"/>
              <a:t>Overemphasis on milk products may increase long-term the risk for breast cancer, particularly if the milk comes from cattle treated with rBGH</a:t>
            </a:r>
          </a:p>
          <a:p>
            <a:pPr eaLnBrk="1" hangingPunct="1">
              <a:lnSpc>
                <a:spcPct val="90000"/>
              </a:lnSpc>
              <a:defRPr/>
            </a:pPr>
            <a:r>
              <a:rPr lang="en-US" sz="2800" smtClean="0"/>
              <a:t>Does not help to establish good nutritional habits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r>
              <a:rPr lang="en-US" sz="4000" smtClean="0"/>
              <a:t>The National School Lunch Program</a:t>
            </a:r>
          </a:p>
        </p:txBody>
      </p:sp>
      <p:sp>
        <p:nvSpPr>
          <p:cNvPr id="76803" name="Rectangle 3"/>
          <p:cNvSpPr>
            <a:spLocks noGrp="1" noChangeArrowheads="1"/>
          </p:cNvSpPr>
          <p:nvPr>
            <p:ph type="body" idx="1"/>
          </p:nvPr>
        </p:nvSpPr>
        <p:spPr/>
        <p:txBody>
          <a:bodyPr/>
          <a:lstStyle/>
          <a:p>
            <a:pPr eaLnBrk="1" hangingPunct="1">
              <a:defRPr/>
            </a:pPr>
            <a:r>
              <a:rPr lang="en-US" smtClean="0"/>
              <a:t>Helpful changes to program made in early 2012</a:t>
            </a:r>
          </a:p>
          <a:p>
            <a:pPr eaLnBrk="1" hangingPunct="1">
              <a:defRPr/>
            </a:pPr>
            <a:endParaRPr lang="en-US" smtClean="0"/>
          </a:p>
          <a:p>
            <a:pPr eaLnBrk="1" hangingPunct="1">
              <a:defRPr/>
            </a:pPr>
            <a:r>
              <a:rPr lang="en-US" smtClean="0"/>
              <a:t>Dramatic changes in NSLP unlikely to occur given political clout wielded (and campaign dollars donated) by beef and dairy industries</a:t>
            </a:r>
          </a:p>
          <a:p>
            <a:pPr eaLnBrk="1" hangingPunct="1">
              <a:defRPr/>
            </a:pPr>
            <a:endParaRPr lang="en-US" smtClean="0"/>
          </a:p>
          <a:p>
            <a:pPr eaLnBrk="1" hangingPunct="1">
              <a:defRPr/>
            </a:pPr>
            <a:r>
              <a:rPr lang="en-US" smtClean="0"/>
              <a:t>Former lobbyists in key positions in the Department of Agriculture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Sex Differences in Overweight and Obesity</a:t>
            </a:r>
            <a:endParaRPr lang="en-US" sz="3600" dirty="0"/>
          </a:p>
        </p:txBody>
      </p:sp>
      <p:sp>
        <p:nvSpPr>
          <p:cNvPr id="3" name="Content Placeholder 2"/>
          <p:cNvSpPr>
            <a:spLocks noGrp="1"/>
          </p:cNvSpPr>
          <p:nvPr>
            <p:ph idx="1"/>
          </p:nvPr>
        </p:nvSpPr>
        <p:spPr/>
        <p:txBody>
          <a:bodyPr/>
          <a:lstStyle/>
          <a:p>
            <a:pPr>
              <a:defRPr/>
            </a:pPr>
            <a:r>
              <a:rPr lang="en-US" sz="3600" dirty="0" smtClean="0"/>
              <a:t>Combined overweight and obese:</a:t>
            </a:r>
          </a:p>
          <a:p>
            <a:pPr lvl="1">
              <a:defRPr/>
            </a:pPr>
            <a:r>
              <a:rPr lang="en-US" sz="3600" dirty="0" smtClean="0"/>
              <a:t>Men 72%</a:t>
            </a:r>
          </a:p>
          <a:p>
            <a:pPr lvl="1">
              <a:defRPr/>
            </a:pPr>
            <a:r>
              <a:rPr lang="en-US" sz="3600" dirty="0" smtClean="0"/>
              <a:t>Women 64%</a:t>
            </a:r>
          </a:p>
          <a:p>
            <a:pPr>
              <a:defRPr/>
            </a:pPr>
            <a:r>
              <a:rPr lang="en-US" sz="3600" dirty="0" smtClean="0"/>
              <a:t>Obese:</a:t>
            </a:r>
          </a:p>
          <a:p>
            <a:pPr lvl="1">
              <a:defRPr/>
            </a:pPr>
            <a:r>
              <a:rPr lang="en-US" sz="3600" dirty="0" smtClean="0"/>
              <a:t>Men 32%</a:t>
            </a:r>
          </a:p>
          <a:p>
            <a:pPr lvl="1">
              <a:defRPr/>
            </a:pPr>
            <a:r>
              <a:rPr lang="en-US" sz="3600" dirty="0" smtClean="0"/>
              <a:t>Women 36%</a:t>
            </a:r>
            <a:endParaRPr lang="en-US" sz="36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en-US" sz="4000" dirty="0" smtClean="0"/>
              <a:t>Pouring Contracts and Soda Consumption</a:t>
            </a:r>
          </a:p>
        </p:txBody>
      </p:sp>
      <p:sp>
        <p:nvSpPr>
          <p:cNvPr id="77827" name="Rectangle 3"/>
          <p:cNvSpPr>
            <a:spLocks noGrp="1" noChangeArrowheads="1"/>
          </p:cNvSpPr>
          <p:nvPr>
            <p:ph type="body" idx="1"/>
          </p:nvPr>
        </p:nvSpPr>
        <p:spPr/>
        <p:txBody>
          <a:bodyPr/>
          <a:lstStyle/>
          <a:p>
            <a:pPr eaLnBrk="1" hangingPunct="1">
              <a:defRPr/>
            </a:pPr>
            <a:r>
              <a:rPr lang="en-US" sz="2800" b="1" dirty="0" smtClean="0"/>
              <a:t>“Pouring rights” contracts with soda manufacturers</a:t>
            </a:r>
          </a:p>
          <a:p>
            <a:pPr lvl="1" eaLnBrk="1" hangingPunct="1">
              <a:defRPr/>
            </a:pPr>
            <a:r>
              <a:rPr lang="en-US" sz="2400" b="1" dirty="0" smtClean="0"/>
              <a:t>Signed by cash-strapped school districts to gain additional income to compensate for cuts in educational and athletic programs</a:t>
            </a:r>
          </a:p>
          <a:p>
            <a:pPr lvl="1" eaLnBrk="1" hangingPunct="1">
              <a:defRPr/>
            </a:pPr>
            <a:r>
              <a:rPr lang="en-US" sz="2400" b="1" dirty="0" smtClean="0"/>
              <a:t>2012: 10 of the largest 25 school districts have or are considering agreements</a:t>
            </a:r>
          </a:p>
          <a:p>
            <a:pPr lvl="2" eaLnBrk="1" hangingPunct="1">
              <a:defRPr/>
            </a:pPr>
            <a:r>
              <a:rPr lang="en-US" b="1" dirty="0" smtClean="0"/>
              <a:t>Yet ads generate &lt; 0.05% of school revenues</a:t>
            </a:r>
          </a:p>
          <a:p>
            <a:pPr lvl="1" eaLnBrk="1" hangingPunct="1">
              <a:defRPr/>
            </a:pPr>
            <a:r>
              <a:rPr lang="en-US" sz="2400" b="1" dirty="0" smtClean="0"/>
              <a:t>Conflicts with schools’ responsibility to teach proper nutrition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defRPr/>
            </a:pPr>
            <a:r>
              <a:rPr lang="en-US" sz="4000" smtClean="0"/>
              <a:t>Pouring Contracts and Soda Consumption</a:t>
            </a:r>
          </a:p>
        </p:txBody>
      </p:sp>
      <p:sp>
        <p:nvSpPr>
          <p:cNvPr id="78851" name="Rectangle 3"/>
          <p:cNvSpPr>
            <a:spLocks noGrp="1" noChangeArrowheads="1"/>
          </p:cNvSpPr>
          <p:nvPr>
            <p:ph type="body" idx="1"/>
          </p:nvPr>
        </p:nvSpPr>
        <p:spPr/>
        <p:txBody>
          <a:bodyPr/>
          <a:lstStyle/>
          <a:p>
            <a:pPr eaLnBrk="1" hangingPunct="1">
              <a:defRPr/>
            </a:pPr>
            <a:r>
              <a:rPr lang="en-US" b="1" dirty="0" smtClean="0"/>
              <a:t>In return for the placement of soda machines on campus and exclusive marketing rights to the districts’ children, companies sponsor sports and other extracurricular activities</a:t>
            </a:r>
          </a:p>
          <a:p>
            <a:pPr lvl="1" eaLnBrk="1" hangingPunct="1">
              <a:defRPr/>
            </a:pPr>
            <a:r>
              <a:rPr lang="en-US" sz="3200" b="1" dirty="0" smtClean="0"/>
              <a:t>Rooftop ads</a:t>
            </a:r>
          </a:p>
          <a:p>
            <a:pPr lvl="1" eaLnBrk="1" hangingPunct="1">
              <a:defRPr/>
            </a:pPr>
            <a:r>
              <a:rPr lang="en-US" sz="3200" b="1" dirty="0" smtClean="0"/>
              <a:t>T-shirt suspension and free speech</a:t>
            </a:r>
            <a:endParaRPr lang="en-US" sz="32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en-US" sz="4000" smtClean="0"/>
              <a:t>Pouring Contracts and Soda Consumption</a:t>
            </a:r>
          </a:p>
        </p:txBody>
      </p:sp>
      <p:sp>
        <p:nvSpPr>
          <p:cNvPr id="79875" name="Rectangle 3"/>
          <p:cNvSpPr>
            <a:spLocks noGrp="1" noChangeArrowheads="1"/>
          </p:cNvSpPr>
          <p:nvPr>
            <p:ph type="body" idx="1"/>
          </p:nvPr>
        </p:nvSpPr>
        <p:spPr/>
        <p:txBody>
          <a:bodyPr/>
          <a:lstStyle/>
          <a:p>
            <a:pPr eaLnBrk="1" hangingPunct="1">
              <a:defRPr/>
            </a:pPr>
            <a:r>
              <a:rPr lang="en-US" dirty="0" smtClean="0"/>
              <a:t>Some school districts have banned the sale and marketing of soda (e.g., Los Angeles)</a:t>
            </a:r>
          </a:p>
          <a:p>
            <a:pPr lvl="1" eaLnBrk="1" hangingPunct="1">
              <a:defRPr/>
            </a:pPr>
            <a:r>
              <a:rPr lang="en-US" dirty="0" smtClean="0"/>
              <a:t>63% of US schools limited carbonated soft drinks in 2008, compared to 38% in 2006</a:t>
            </a:r>
          </a:p>
          <a:p>
            <a:pPr lvl="1" eaLnBrk="1" hangingPunct="1">
              <a:defRPr/>
            </a:pPr>
            <a:r>
              <a:rPr lang="en-US" dirty="0" smtClean="0"/>
              <a:t>May not decrease overall soda consumption</a:t>
            </a:r>
          </a:p>
          <a:p>
            <a:pPr lvl="1" eaLnBrk="1" hangingPunct="1">
              <a:defRPr/>
            </a:pPr>
            <a:r>
              <a:rPr lang="en-US" dirty="0" smtClean="0"/>
              <a:t>Vending machines substituting juice made with HFCS, bottled water</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a:defRPr/>
            </a:pPr>
            <a:r>
              <a:rPr lang="en-US" sz="4000" dirty="0" smtClean="0"/>
              <a:t>Pouring Contracts and Soda Consumption</a:t>
            </a:r>
          </a:p>
        </p:txBody>
      </p:sp>
      <p:sp>
        <p:nvSpPr>
          <p:cNvPr id="152579" name="Rectangle 3"/>
          <p:cNvSpPr>
            <a:spLocks noGrp="1" noChangeArrowheads="1"/>
          </p:cNvSpPr>
          <p:nvPr>
            <p:ph type="body" idx="1"/>
          </p:nvPr>
        </p:nvSpPr>
        <p:spPr/>
        <p:txBody>
          <a:bodyPr/>
          <a:lstStyle/>
          <a:p>
            <a:pPr eaLnBrk="1" hangingPunct="1">
              <a:defRPr/>
            </a:pPr>
            <a:r>
              <a:rPr lang="en-US" dirty="0" smtClean="0"/>
              <a:t>Federal law now requires school districts to have nutritional wellness policies in place</a:t>
            </a:r>
          </a:p>
          <a:p>
            <a:pPr lvl="1" eaLnBrk="1" hangingPunct="1">
              <a:defRPr/>
            </a:pPr>
            <a:r>
              <a:rPr lang="en-US" sz="3200" dirty="0" smtClean="0"/>
              <a:t>These will be strengthened over the coming few years, and should help to curb pouring contracts</a:t>
            </a:r>
          </a:p>
          <a:p>
            <a:pPr>
              <a:defRPr/>
            </a:pPr>
            <a:endParaRPr lang="en-US" dirty="0" smtClean="0">
              <a:effectLs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eaLnBrk="1" hangingPunct="1">
              <a:defRPr/>
            </a:pPr>
            <a:r>
              <a:rPr lang="en-US" sz="4000" dirty="0" smtClean="0"/>
              <a:t>Pouring Contracts and Soda Consumption</a:t>
            </a:r>
          </a:p>
        </p:txBody>
      </p:sp>
      <p:sp>
        <p:nvSpPr>
          <p:cNvPr id="131075" name="Rectangle 3"/>
          <p:cNvSpPr>
            <a:spLocks noGrp="1" noChangeArrowheads="1"/>
          </p:cNvSpPr>
          <p:nvPr>
            <p:ph type="body" idx="1"/>
          </p:nvPr>
        </p:nvSpPr>
        <p:spPr/>
        <p:txBody>
          <a:bodyPr/>
          <a:lstStyle/>
          <a:p>
            <a:pPr eaLnBrk="1" hangingPunct="1">
              <a:defRPr/>
            </a:pPr>
            <a:r>
              <a:rPr lang="en-US" dirty="0" smtClean="0"/>
              <a:t>2006: Coca-Cola, Pepsi, and other soft drink manufacturers announced new voluntary policies to remove soda and other sugary drinks from schools nationwide</a:t>
            </a:r>
          </a:p>
          <a:p>
            <a:pPr lvl="1" eaLnBrk="1" hangingPunct="1">
              <a:defRPr/>
            </a:pPr>
            <a:r>
              <a:rPr lang="en-US" dirty="0" smtClean="0"/>
              <a:t>Led to decreases in numbers of drinks bought</a:t>
            </a:r>
          </a:p>
          <a:p>
            <a:pPr lvl="1" eaLnBrk="1" hangingPunct="1">
              <a:defRPr/>
            </a:pPr>
            <a:r>
              <a:rPr lang="en-US" dirty="0" smtClean="0"/>
              <a:t>?effect on calories</a:t>
            </a:r>
          </a:p>
          <a:p>
            <a:pPr eaLnBrk="1" hangingPunct="1">
              <a:defRPr/>
            </a:pPr>
            <a:r>
              <a:rPr lang="en-US" dirty="0" smtClean="0"/>
              <a:t>Nevertheless, soft drink advertising still reaches students through television and magazine advertisements and via Channel One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noFill/>
        </p:spPr>
        <p:txBody>
          <a:bodyPr/>
          <a:lstStyle/>
          <a:p>
            <a:r>
              <a:rPr lang="en-US" sz="4000" smtClean="0">
                <a:effectLst/>
              </a:rPr>
              <a:t>Supplemental Nutrition Assistance Program (SNAP)</a:t>
            </a:r>
          </a:p>
        </p:txBody>
      </p:sp>
      <p:sp>
        <p:nvSpPr>
          <p:cNvPr id="68611" name="Rectangle 3"/>
          <p:cNvSpPr>
            <a:spLocks noGrp="1" noChangeArrowheads="1"/>
          </p:cNvSpPr>
          <p:nvPr>
            <p:ph type="body" idx="1"/>
          </p:nvPr>
        </p:nvSpPr>
        <p:spPr>
          <a:noFill/>
        </p:spPr>
        <p:txBody>
          <a:bodyPr/>
          <a:lstStyle/>
          <a:p>
            <a:r>
              <a:rPr lang="en-US" sz="2800" smtClean="0">
                <a:effectLst/>
              </a:rPr>
              <a:t>Formerly known as food stamps</a:t>
            </a:r>
          </a:p>
          <a:p>
            <a:r>
              <a:rPr lang="en-US" sz="2800" smtClean="0">
                <a:effectLst/>
              </a:rPr>
              <a:t>Serves 47 million people each month</a:t>
            </a:r>
          </a:p>
          <a:p>
            <a:r>
              <a:rPr lang="en-US" sz="2800" smtClean="0">
                <a:effectLst/>
              </a:rPr>
              <a:t>Use of benefits for non-essential items (e.g., hot food and food for on-premises consumption) and products with adverse health effects (e.g., tobacco and alcohol) prohibited</a:t>
            </a:r>
          </a:p>
          <a:p>
            <a:r>
              <a:rPr lang="en-US" sz="2800" smtClean="0">
                <a:effectLst/>
              </a:rPr>
              <a:t>USDA recently refused states requests to eliminate SNAP benefits for sugar-sweetened beverages</a:t>
            </a:r>
          </a:p>
          <a:p>
            <a:pPr lvl="1"/>
            <a:r>
              <a:rPr lang="en-US" sz="2400" smtClean="0">
                <a:effectLst/>
              </a:rPr>
              <a:t>Possibly secondary to industry pressure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pPr eaLnBrk="1" hangingPunct="1">
              <a:defRPr/>
            </a:pPr>
            <a:r>
              <a:rPr lang="en-US" smtClean="0"/>
              <a:t>Exercise</a:t>
            </a:r>
          </a:p>
        </p:txBody>
      </p:sp>
      <p:sp>
        <p:nvSpPr>
          <p:cNvPr id="81923" name="Rectangle 3"/>
          <p:cNvSpPr>
            <a:spLocks noGrp="1" noChangeArrowheads="1"/>
          </p:cNvSpPr>
          <p:nvPr>
            <p:ph type="body" idx="1"/>
          </p:nvPr>
        </p:nvSpPr>
        <p:spPr/>
        <p:txBody>
          <a:bodyPr/>
          <a:lstStyle/>
          <a:p>
            <a:pPr eaLnBrk="1" hangingPunct="1">
              <a:defRPr/>
            </a:pPr>
            <a:r>
              <a:rPr lang="en-US" sz="4000" smtClean="0"/>
              <a:t>IOM recommends exercise one hour of exercise per day, double the 1996 recommendation by the Surgeon General</a:t>
            </a:r>
          </a:p>
          <a:p>
            <a:pPr eaLnBrk="1" hangingPunct="1">
              <a:defRPr/>
            </a:pPr>
            <a:r>
              <a:rPr lang="en-US" sz="4000" smtClean="0"/>
              <a:t>70% of American adults are not active in their leisure time; 40% are not active at all</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en-US" smtClean="0"/>
              <a:t>Exercise and School</a:t>
            </a:r>
          </a:p>
        </p:txBody>
      </p:sp>
      <p:sp>
        <p:nvSpPr>
          <p:cNvPr id="87043" name="Rectangle 3"/>
          <p:cNvSpPr>
            <a:spLocks noGrp="1" noChangeArrowheads="1"/>
          </p:cNvSpPr>
          <p:nvPr>
            <p:ph type="body" idx="1"/>
          </p:nvPr>
        </p:nvSpPr>
        <p:spPr/>
        <p:txBody>
          <a:bodyPr/>
          <a:lstStyle/>
          <a:p>
            <a:pPr eaLnBrk="1" hangingPunct="1">
              <a:lnSpc>
                <a:spcPct val="90000"/>
              </a:lnSpc>
              <a:defRPr/>
            </a:pPr>
            <a:r>
              <a:rPr lang="en-US" dirty="0" smtClean="0"/>
              <a:t>1/3 of children do not participate in the minimum recommended level of physical activity</a:t>
            </a:r>
          </a:p>
          <a:p>
            <a:pPr eaLnBrk="1" hangingPunct="1">
              <a:lnSpc>
                <a:spcPct val="90000"/>
              </a:lnSpc>
              <a:defRPr/>
            </a:pPr>
            <a:r>
              <a:rPr lang="en-US" dirty="0" smtClean="0"/>
              <a:t>Number of children taking part in physical education courses has dropped significantly, in part due to school funding cuts</a:t>
            </a:r>
          </a:p>
          <a:p>
            <a:pPr eaLnBrk="1" hangingPunct="1">
              <a:lnSpc>
                <a:spcPct val="90000"/>
              </a:lnSpc>
              <a:defRPr/>
            </a:pPr>
            <a:r>
              <a:rPr lang="en-US" dirty="0" smtClean="0"/>
              <a:t>Daily physical education associated with better school attendance, more positive attitudes about school, and better academic performance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en-US" smtClean="0"/>
              <a:t>Exercise and Poor Communities</a:t>
            </a:r>
          </a:p>
        </p:txBody>
      </p:sp>
      <p:sp>
        <p:nvSpPr>
          <p:cNvPr id="86019" name="Rectangle 3"/>
          <p:cNvSpPr>
            <a:spLocks noGrp="1" noChangeArrowheads="1"/>
          </p:cNvSpPr>
          <p:nvPr>
            <p:ph type="body" idx="1"/>
          </p:nvPr>
        </p:nvSpPr>
        <p:spPr/>
        <p:txBody>
          <a:bodyPr/>
          <a:lstStyle/>
          <a:p>
            <a:pPr eaLnBrk="1" hangingPunct="1">
              <a:defRPr/>
            </a:pPr>
            <a:r>
              <a:rPr lang="en-US" sz="3600" smtClean="0"/>
              <a:t>Neighborhoods with high levels of minorities and individuals of low socioeconomic status have paucity of facilities that enable and promote physical activity, such as parks and gymnasia</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US" smtClean="0"/>
              <a:t>Exercise and Poor Communities</a:t>
            </a:r>
          </a:p>
        </p:txBody>
      </p:sp>
      <p:sp>
        <p:nvSpPr>
          <p:cNvPr id="151555" name="Rectangle 3"/>
          <p:cNvSpPr>
            <a:spLocks noGrp="1" noChangeArrowheads="1"/>
          </p:cNvSpPr>
          <p:nvPr>
            <p:ph type="body" idx="1"/>
          </p:nvPr>
        </p:nvSpPr>
        <p:spPr/>
        <p:txBody>
          <a:bodyPr/>
          <a:lstStyle/>
          <a:p>
            <a:pPr eaLnBrk="1" hangingPunct="1">
              <a:defRPr/>
            </a:pPr>
            <a:r>
              <a:rPr lang="en-US" sz="3600" dirty="0" smtClean="0"/>
              <a:t>Healthy weight status associated with amount of local park space</a:t>
            </a:r>
          </a:p>
          <a:p>
            <a:pPr eaLnBrk="1" hangingPunct="1">
              <a:defRPr/>
            </a:pPr>
            <a:r>
              <a:rPr lang="en-US" sz="3600" dirty="0" smtClean="0"/>
              <a:t>Perception of one’s neighborhood as less safe is also associated with an increased risk of overweight in children</a:t>
            </a:r>
          </a:p>
          <a:p>
            <a:pPr lvl="1" eaLnBrk="1" hangingPunct="1">
              <a:defRPr/>
            </a:pPr>
            <a:r>
              <a:rPr lang="en-US" sz="3600" dirty="0" smtClean="0"/>
              <a:t>Fear of exercising outdoors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Obesity</a:t>
            </a:r>
          </a:p>
        </p:txBody>
      </p:sp>
      <p:sp>
        <p:nvSpPr>
          <p:cNvPr id="3" name="Content Placeholder 2"/>
          <p:cNvSpPr>
            <a:spLocks noGrp="1"/>
          </p:cNvSpPr>
          <p:nvPr>
            <p:ph idx="1"/>
          </p:nvPr>
        </p:nvSpPr>
        <p:spPr/>
        <p:txBody>
          <a:bodyPr/>
          <a:lstStyle/>
          <a:p>
            <a:pPr eaLnBrk="1" hangingPunct="1">
              <a:defRPr/>
            </a:pPr>
            <a:r>
              <a:rPr lang="en-US" sz="3600" b="1" dirty="0" smtClean="0">
                <a:cs typeface="Arial" charset="0"/>
              </a:rPr>
              <a:t>Worldwide 1.5 billion adults are overweight or obese</a:t>
            </a:r>
          </a:p>
          <a:p>
            <a:pPr lvl="1" eaLnBrk="1" hangingPunct="1">
              <a:defRPr/>
            </a:pPr>
            <a:r>
              <a:rPr lang="en-US" sz="3600" b="1" dirty="0" smtClean="0">
                <a:cs typeface="Arial" charset="0"/>
              </a:rPr>
              <a:t>2.8 million deaths/</a:t>
            </a:r>
            <a:r>
              <a:rPr lang="en-US" sz="3600" b="1" dirty="0" err="1" smtClean="0">
                <a:cs typeface="Arial" charset="0"/>
              </a:rPr>
              <a:t>yr</a:t>
            </a:r>
            <a:endParaRPr lang="en-US" sz="3600" b="1" dirty="0" smtClean="0">
              <a:cs typeface="Arial" charset="0"/>
            </a:endParaRPr>
          </a:p>
          <a:p>
            <a:pPr eaLnBrk="1" hangingPunct="1">
              <a:defRPr/>
            </a:pPr>
            <a:endParaRPr lang="en-US" sz="3600" b="1" dirty="0" smtClean="0">
              <a:cs typeface="Arial" charset="0"/>
            </a:endParaRPr>
          </a:p>
          <a:p>
            <a:pPr eaLnBrk="1" hangingPunct="1">
              <a:defRPr/>
            </a:pPr>
            <a:r>
              <a:rPr lang="en-US" sz="3600" b="1" dirty="0" smtClean="0">
                <a:cs typeface="Arial" charset="0"/>
              </a:rPr>
              <a:t>20% of US dogs obese (obese masters tend to have obese pets)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Rot="1" noChangeArrowheads="1"/>
          </p:cNvSpPr>
          <p:nvPr>
            <p:ph type="title"/>
          </p:nvPr>
        </p:nvSpPr>
        <p:spPr/>
        <p:txBody>
          <a:bodyPr/>
          <a:lstStyle/>
          <a:p>
            <a:pPr eaLnBrk="1" hangingPunct="1">
              <a:defRPr/>
            </a:pPr>
            <a:r>
              <a:rPr lang="en-US" dirty="0" smtClean="0"/>
              <a:t>Worrisome Trends</a:t>
            </a:r>
          </a:p>
        </p:txBody>
      </p:sp>
      <p:sp>
        <p:nvSpPr>
          <p:cNvPr id="561155" name="Rectangle 3"/>
          <p:cNvSpPr>
            <a:spLocks noGrp="1" noChangeArrowheads="1"/>
          </p:cNvSpPr>
          <p:nvPr>
            <p:ph type="body" idx="1"/>
          </p:nvPr>
        </p:nvSpPr>
        <p:spPr/>
        <p:txBody>
          <a:bodyPr/>
          <a:lstStyle/>
          <a:p>
            <a:pPr eaLnBrk="1" hangingPunct="1">
              <a:defRPr/>
            </a:pPr>
            <a:r>
              <a:rPr lang="en-US" sz="2800" dirty="0" smtClean="0"/>
              <a:t>Television</a:t>
            </a:r>
          </a:p>
          <a:p>
            <a:pPr lvl="1" eaLnBrk="1" hangingPunct="1">
              <a:defRPr/>
            </a:pPr>
            <a:r>
              <a:rPr lang="en-US" dirty="0" smtClean="0"/>
              <a:t>Average American watches over 4 hours of TV daily</a:t>
            </a:r>
          </a:p>
          <a:p>
            <a:pPr lvl="1" eaLnBrk="1" hangingPunct="1">
              <a:defRPr/>
            </a:pPr>
            <a:r>
              <a:rPr lang="en-US" dirty="0" smtClean="0"/>
              <a:t>Average American child aged 8-18 spends 8 hrs/day using an electronic device or watching TV</a:t>
            </a:r>
          </a:p>
          <a:p>
            <a:pPr lvl="1" eaLnBrk="1" hangingPunct="1">
              <a:defRPr/>
            </a:pPr>
            <a:r>
              <a:rPr lang="en-US" dirty="0" smtClean="0"/>
              <a:t>TV sets now outnumber homes in America</a:t>
            </a:r>
          </a:p>
          <a:p>
            <a:pPr lvl="1" eaLnBrk="1" hangingPunct="1">
              <a:defRPr/>
            </a:pPr>
            <a:r>
              <a:rPr lang="en-US" dirty="0" smtClean="0"/>
              <a:t>Average US teen sends/receives 88 text messages per day</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a:defRPr/>
            </a:pPr>
            <a:r>
              <a:rPr lang="en-US" smtClean="0"/>
              <a:t>Television and the Internet</a:t>
            </a:r>
          </a:p>
        </p:txBody>
      </p:sp>
      <p:sp>
        <p:nvSpPr>
          <p:cNvPr id="151555" name="Rectangle 3"/>
          <p:cNvSpPr>
            <a:spLocks noGrp="1" noChangeArrowheads="1"/>
          </p:cNvSpPr>
          <p:nvPr>
            <p:ph type="body" idx="1"/>
          </p:nvPr>
        </p:nvSpPr>
        <p:spPr/>
        <p:txBody>
          <a:bodyPr/>
          <a:lstStyle/>
          <a:p>
            <a:pPr eaLnBrk="1" hangingPunct="1">
              <a:defRPr/>
            </a:pPr>
            <a:r>
              <a:rPr lang="en-US" smtClean="0"/>
              <a:t>Average youth spends 67% more time watching TV per year than he/she spends in the classroom</a:t>
            </a:r>
          </a:p>
          <a:p>
            <a:pPr lvl="1" eaLnBrk="1" hangingPunct="1">
              <a:defRPr/>
            </a:pPr>
            <a:r>
              <a:rPr lang="en-US" sz="3200" smtClean="0"/>
              <a:t>32% of children aged 2-7 have TVs in their rooms (65% of children aged 8-18)</a:t>
            </a:r>
          </a:p>
          <a:p>
            <a:pPr lvl="1" eaLnBrk="1" hangingPunct="1">
              <a:defRPr/>
            </a:pPr>
            <a:r>
              <a:rPr lang="en-US" sz="3200" smtClean="0"/>
              <a:t>Diminishes parental control over viewing time and content</a:t>
            </a:r>
          </a:p>
          <a:p>
            <a:pPr>
              <a:defRPr/>
            </a:pPr>
            <a:endParaRPr lang="en-US" smtClean="0">
              <a:effectLs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r>
              <a:rPr lang="en-US" dirty="0" smtClean="0"/>
              <a:t>Television and Overeating</a:t>
            </a:r>
          </a:p>
        </p:txBody>
      </p:sp>
      <p:sp>
        <p:nvSpPr>
          <p:cNvPr id="83971" name="Rectangle 3"/>
          <p:cNvSpPr>
            <a:spLocks noGrp="1" noChangeArrowheads="1"/>
          </p:cNvSpPr>
          <p:nvPr>
            <p:ph type="body" idx="1"/>
          </p:nvPr>
        </p:nvSpPr>
        <p:spPr/>
        <p:txBody>
          <a:bodyPr/>
          <a:lstStyle/>
          <a:p>
            <a:pPr eaLnBrk="1" hangingPunct="1">
              <a:defRPr/>
            </a:pPr>
            <a:r>
              <a:rPr lang="en-US" sz="3600" dirty="0" smtClean="0"/>
              <a:t>Increases in television viewing are associated with increased calorie intake among youth</a:t>
            </a:r>
          </a:p>
          <a:p>
            <a:pPr lvl="1" eaLnBrk="1" hangingPunct="1">
              <a:defRPr/>
            </a:pPr>
            <a:r>
              <a:rPr lang="en-US" sz="3600" dirty="0" smtClean="0"/>
              <a:t>Especially of calorie-dense low-nutrient foods of the type promoted on TV</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pPr eaLnBrk="1" hangingPunct="1">
              <a:defRPr/>
            </a:pPr>
            <a:r>
              <a:rPr lang="en-US" dirty="0" smtClean="0"/>
              <a:t>Marketing</a:t>
            </a:r>
          </a:p>
        </p:txBody>
      </p:sp>
      <p:sp>
        <p:nvSpPr>
          <p:cNvPr id="132099" name="Rectangle 3"/>
          <p:cNvSpPr>
            <a:spLocks noGrp="1" noChangeArrowheads="1"/>
          </p:cNvSpPr>
          <p:nvPr>
            <p:ph type="body" idx="1"/>
          </p:nvPr>
        </p:nvSpPr>
        <p:spPr/>
        <p:txBody>
          <a:bodyPr/>
          <a:lstStyle/>
          <a:p>
            <a:pPr eaLnBrk="1" hangingPunct="1">
              <a:defRPr/>
            </a:pPr>
            <a:r>
              <a:rPr lang="en-US" smtClean="0"/>
              <a:t>Businesses spend estimated $13 billion annually marketing food and drinks in the US ($1.6 billion marketing to kids)</a:t>
            </a:r>
          </a:p>
          <a:p>
            <a:pPr lvl="1" eaLnBrk="1" hangingPunct="1">
              <a:defRPr/>
            </a:pPr>
            <a:r>
              <a:rPr lang="en-US" smtClean="0"/>
              <a:t>Much TV advertising</a:t>
            </a:r>
          </a:p>
          <a:p>
            <a:pPr eaLnBrk="1" hangingPunct="1">
              <a:defRPr/>
            </a:pPr>
            <a:r>
              <a:rPr lang="en-US" smtClean="0"/>
              <a:t>American children exposed to 40,000 food ads/yr</a:t>
            </a:r>
          </a:p>
          <a:p>
            <a:pPr lvl="1" eaLnBrk="1" hangingPunct="1">
              <a:defRPr/>
            </a:pPr>
            <a:r>
              <a:rPr lang="en-US" smtClean="0"/>
              <a:t>72% for candy, cereal, and fast food</a:t>
            </a:r>
          </a:p>
          <a:p>
            <a:pPr lvl="1" eaLnBrk="1" hangingPunct="1">
              <a:defRPr/>
            </a:pPr>
            <a:r>
              <a:rPr lang="en-US" smtClean="0"/>
              <a:t>Numbers increasing</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Marketing</a:t>
            </a:r>
            <a:endParaRPr lang="en-US" dirty="0"/>
          </a:p>
        </p:txBody>
      </p:sp>
      <p:sp>
        <p:nvSpPr>
          <p:cNvPr id="3" name="Content Placeholder 2"/>
          <p:cNvSpPr>
            <a:spLocks noGrp="1"/>
          </p:cNvSpPr>
          <p:nvPr>
            <p:ph idx="1"/>
          </p:nvPr>
        </p:nvSpPr>
        <p:spPr/>
        <p:txBody>
          <a:bodyPr/>
          <a:lstStyle/>
          <a:p>
            <a:pPr>
              <a:defRPr/>
            </a:pPr>
            <a:r>
              <a:rPr lang="en-US" dirty="0" smtClean="0"/>
              <a:t>Convenience/fast foods and sweets over 80% of foods advertised during children’s programming</a:t>
            </a:r>
          </a:p>
          <a:p>
            <a:pPr>
              <a:defRPr/>
            </a:pPr>
            <a:endParaRPr lang="en-US" dirty="0" smtClean="0"/>
          </a:p>
          <a:p>
            <a:pPr>
              <a:defRPr/>
            </a:pPr>
            <a:r>
              <a:rPr lang="en-US" dirty="0" smtClean="0"/>
              <a:t>African-American-oriented television airs far more junk food ads targeted at kids than general-oriented networks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eaLnBrk="1" hangingPunct="1">
              <a:defRPr/>
            </a:pPr>
            <a:r>
              <a:rPr lang="en-US" dirty="0" smtClean="0"/>
              <a:t>Marketing</a:t>
            </a:r>
          </a:p>
        </p:txBody>
      </p:sp>
      <p:sp>
        <p:nvSpPr>
          <p:cNvPr id="89091" name="Rectangle 3"/>
          <p:cNvSpPr>
            <a:spLocks noGrp="1" noChangeArrowheads="1"/>
          </p:cNvSpPr>
          <p:nvPr>
            <p:ph type="body" idx="1"/>
          </p:nvPr>
        </p:nvSpPr>
        <p:spPr/>
        <p:txBody>
          <a:bodyPr/>
          <a:lstStyle/>
          <a:p>
            <a:pPr eaLnBrk="1" hangingPunct="1">
              <a:lnSpc>
                <a:spcPct val="90000"/>
              </a:lnSpc>
              <a:defRPr/>
            </a:pPr>
            <a:r>
              <a:rPr lang="en-US" dirty="0" smtClean="0"/>
              <a:t>WHO recommends food marketing curbs</a:t>
            </a:r>
          </a:p>
          <a:p>
            <a:pPr eaLnBrk="1" hangingPunct="1">
              <a:lnSpc>
                <a:spcPct val="90000"/>
              </a:lnSpc>
              <a:defRPr/>
            </a:pPr>
            <a:endParaRPr lang="en-US" dirty="0" smtClean="0"/>
          </a:p>
          <a:p>
            <a:pPr eaLnBrk="1" hangingPunct="1">
              <a:lnSpc>
                <a:spcPct val="90000"/>
              </a:lnSpc>
              <a:defRPr/>
            </a:pPr>
            <a:r>
              <a:rPr lang="en-US" dirty="0" smtClean="0"/>
              <a:t>Neither FTC nor FCC has authority to limit advertising, despite the fact that children are vulnerable to exploitive advertising messages and unable to discern truth from fiction in ads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Marketing</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a:t>2007: </a:t>
            </a:r>
            <a:r>
              <a:rPr lang="en-US" dirty="0" err="1"/>
              <a:t>Kelloggs</a:t>
            </a:r>
            <a:r>
              <a:rPr lang="en-US" dirty="0"/>
              <a:t> </a:t>
            </a:r>
            <a:r>
              <a:rPr lang="en-US" dirty="0" smtClean="0"/>
              <a:t>restricts </a:t>
            </a:r>
            <a:r>
              <a:rPr lang="en-US" dirty="0"/>
              <a:t>food marketing to children</a:t>
            </a:r>
          </a:p>
          <a:p>
            <a:pPr eaLnBrk="1" hangingPunct="1">
              <a:lnSpc>
                <a:spcPct val="90000"/>
              </a:lnSpc>
              <a:defRPr/>
            </a:pPr>
            <a:endParaRPr lang="en-US" dirty="0" smtClean="0"/>
          </a:p>
          <a:p>
            <a:pPr eaLnBrk="1" hangingPunct="1">
              <a:lnSpc>
                <a:spcPct val="90000"/>
              </a:lnSpc>
              <a:defRPr/>
            </a:pPr>
            <a:r>
              <a:rPr lang="en-US" dirty="0" smtClean="0"/>
              <a:t>2011</a:t>
            </a:r>
            <a:r>
              <a:rPr lang="en-US" dirty="0"/>
              <a:t>: Jack-in-the-Box stops including toys in kids’ meals</a:t>
            </a:r>
          </a:p>
          <a:p>
            <a:pPr>
              <a:defRPr/>
            </a:pPr>
            <a:endParaRPr lang="en-US" dirty="0" smtClean="0"/>
          </a:p>
          <a:p>
            <a:pPr>
              <a:defRPr/>
            </a:pPr>
            <a:r>
              <a:rPr lang="en-US" dirty="0" smtClean="0"/>
              <a:t>2015: Disney to ban junk food ads on children’s TV and radio programs</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eaLnBrk="1" hangingPunct="1">
              <a:defRPr/>
            </a:pPr>
            <a:r>
              <a:rPr lang="en-US" dirty="0" smtClean="0"/>
              <a:t>Television</a:t>
            </a:r>
          </a:p>
        </p:txBody>
      </p:sp>
      <p:sp>
        <p:nvSpPr>
          <p:cNvPr id="88067" name="Rectangle 3"/>
          <p:cNvSpPr>
            <a:spLocks noGrp="1" noChangeArrowheads="1"/>
          </p:cNvSpPr>
          <p:nvPr>
            <p:ph type="body" idx="1"/>
          </p:nvPr>
        </p:nvSpPr>
        <p:spPr/>
        <p:txBody>
          <a:bodyPr/>
          <a:lstStyle/>
          <a:p>
            <a:pPr eaLnBrk="1" hangingPunct="1">
              <a:defRPr/>
            </a:pPr>
            <a:r>
              <a:rPr lang="en-US" sz="2800" dirty="0" smtClean="0"/>
              <a:t>Overweight and obese characters under-represented</a:t>
            </a:r>
          </a:p>
          <a:p>
            <a:pPr lvl="1" eaLnBrk="1" hangingPunct="1">
              <a:defRPr/>
            </a:pPr>
            <a:r>
              <a:rPr lang="en-US" dirty="0" smtClean="0"/>
              <a:t>Men 25%; Women 10%</a:t>
            </a:r>
          </a:p>
          <a:p>
            <a:pPr lvl="1" eaLnBrk="1" hangingPunct="1">
              <a:defRPr/>
            </a:pPr>
            <a:r>
              <a:rPr lang="en-US" dirty="0" smtClean="0"/>
              <a:t>Obese and overweight characters less likely to be considered attractive, to interact with romantic partners, or to display physical affection</a:t>
            </a:r>
          </a:p>
          <a:p>
            <a:pPr lvl="1" eaLnBrk="1" hangingPunct="1">
              <a:defRPr/>
            </a:pPr>
            <a:r>
              <a:rPr lang="en-US" dirty="0" smtClean="0"/>
              <a:t>Perpetuates stereotypes</a:t>
            </a:r>
          </a:p>
          <a:p>
            <a:pPr lvl="1" eaLnBrk="1" hangingPunct="1">
              <a:defRPr/>
            </a:pPr>
            <a:r>
              <a:rPr lang="en-US" dirty="0" smtClean="0"/>
              <a:t>Weight loss shows: e.g., Biggest Loser - ?Helpful?</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r>
              <a:rPr lang="en-US" dirty="0" smtClean="0"/>
              <a:t>Stigmatization</a:t>
            </a:r>
          </a:p>
        </p:txBody>
      </p:sp>
      <p:sp>
        <p:nvSpPr>
          <p:cNvPr id="133123" name="Rectangle 3"/>
          <p:cNvSpPr>
            <a:spLocks noGrp="1" noChangeArrowheads="1"/>
          </p:cNvSpPr>
          <p:nvPr>
            <p:ph type="body" idx="1"/>
          </p:nvPr>
        </p:nvSpPr>
        <p:spPr/>
        <p:txBody>
          <a:bodyPr/>
          <a:lstStyle/>
          <a:p>
            <a:pPr eaLnBrk="1" hangingPunct="1">
              <a:defRPr/>
            </a:pPr>
            <a:r>
              <a:rPr lang="en-US" sz="2800" dirty="0" smtClean="0"/>
              <a:t>Reality: the overweight and obese suffer from stigmatization</a:t>
            </a:r>
          </a:p>
          <a:p>
            <a:pPr lvl="1" eaLnBrk="1" hangingPunct="1">
              <a:defRPr/>
            </a:pPr>
            <a:r>
              <a:rPr lang="en-US" dirty="0" smtClean="0"/>
              <a:t>Overweight and obese women are less likely to be offered college admission, get fewer promotions and face more job discrimination</a:t>
            </a:r>
          </a:p>
          <a:p>
            <a:pPr lvl="1" eaLnBrk="1" hangingPunct="1">
              <a:defRPr/>
            </a:pPr>
            <a:r>
              <a:rPr lang="en-US" dirty="0" smtClean="0"/>
              <a:t>Not true for heavyset men</a:t>
            </a:r>
          </a:p>
          <a:p>
            <a:pPr lvl="1" eaLnBrk="1" hangingPunct="1">
              <a:defRPr/>
            </a:pPr>
            <a:r>
              <a:rPr lang="en-US" dirty="0" smtClean="0"/>
              <a:t>6 cities ban discrimination against the overweight in hiring</a:t>
            </a:r>
          </a:p>
          <a:p>
            <a:pPr lvl="1" eaLnBrk="1" hangingPunct="1">
              <a:defRPr/>
            </a:pPr>
            <a:r>
              <a:rPr lang="en-US" dirty="0" smtClean="0"/>
              <a:t>ADA protects obese (disability)</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r>
              <a:rPr lang="en-US" sz="4000" dirty="0" smtClean="0"/>
              <a:t>The Food Industry and Medical Groups</a:t>
            </a:r>
          </a:p>
        </p:txBody>
      </p:sp>
      <p:sp>
        <p:nvSpPr>
          <p:cNvPr id="84995" name="Rectangle 3"/>
          <p:cNvSpPr>
            <a:spLocks noGrp="1" noChangeArrowheads="1"/>
          </p:cNvSpPr>
          <p:nvPr>
            <p:ph type="body" idx="1"/>
          </p:nvPr>
        </p:nvSpPr>
        <p:spPr/>
        <p:txBody>
          <a:bodyPr/>
          <a:lstStyle/>
          <a:p>
            <a:pPr eaLnBrk="1" hangingPunct="1">
              <a:lnSpc>
                <a:spcPct val="90000"/>
              </a:lnSpc>
              <a:defRPr/>
            </a:pPr>
            <a:r>
              <a:rPr lang="en-US" dirty="0" smtClean="0"/>
              <a:t>Medical groups have taken money from food companies (troubling conflict of interest):</a:t>
            </a:r>
          </a:p>
          <a:p>
            <a:pPr lvl="1" eaLnBrk="1" hangingPunct="1">
              <a:lnSpc>
                <a:spcPct val="90000"/>
              </a:lnSpc>
              <a:defRPr/>
            </a:pPr>
            <a:r>
              <a:rPr lang="en-US" dirty="0" smtClean="0"/>
              <a:t>American Dietetic Association:</a:t>
            </a:r>
          </a:p>
          <a:p>
            <a:pPr lvl="2" eaLnBrk="1" hangingPunct="1">
              <a:lnSpc>
                <a:spcPct val="90000"/>
              </a:lnSpc>
              <a:defRPr/>
            </a:pPr>
            <a:r>
              <a:rPr lang="en-US" dirty="0" smtClean="0"/>
              <a:t>Published “Straight Facts about Beverage Choices,” supported by grant from National Soft Drink Association</a:t>
            </a:r>
          </a:p>
          <a:p>
            <a:pPr lvl="2" eaLnBrk="1" hangingPunct="1">
              <a:lnSpc>
                <a:spcPct val="90000"/>
              </a:lnSpc>
              <a:defRPr/>
            </a:pPr>
            <a:r>
              <a:rPr lang="en-US" dirty="0" smtClean="0"/>
              <a:t>Accepted money from Mars and Coca Cola for annual meeting</a:t>
            </a:r>
          </a:p>
          <a:p>
            <a:pPr lvl="1" eaLnBrk="1" hangingPunct="1">
              <a:lnSpc>
                <a:spcPct val="90000"/>
              </a:lnSpc>
              <a:defRPr/>
            </a:pPr>
            <a:r>
              <a:rPr lang="en-US" dirty="0" smtClean="0"/>
              <a:t>AAFP’s magazine, “Family Doctor: Your Essential Guide to Health and Well Being,” marinated in ads from junk food companies, including McDonalds, Kraft (maker of Oreo cookies), and Dr. Pepper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r>
              <a:rPr lang="en-US" sz="4000" smtClean="0"/>
              <a:t>Causes of and Contributors to Obesity</a:t>
            </a:r>
          </a:p>
        </p:txBody>
      </p:sp>
      <p:sp>
        <p:nvSpPr>
          <p:cNvPr id="143363" name="Rectangle 3"/>
          <p:cNvSpPr>
            <a:spLocks noGrp="1" noChangeArrowheads="1"/>
          </p:cNvSpPr>
          <p:nvPr>
            <p:ph type="body" idx="1"/>
          </p:nvPr>
        </p:nvSpPr>
        <p:spPr/>
        <p:txBody>
          <a:bodyPr/>
          <a:lstStyle/>
          <a:p>
            <a:pPr eaLnBrk="1" hangingPunct="1">
              <a:defRPr/>
            </a:pPr>
            <a:r>
              <a:rPr lang="en-US" sz="4000" dirty="0" smtClean="0"/>
              <a:t>Poor diet</a:t>
            </a:r>
          </a:p>
          <a:p>
            <a:pPr eaLnBrk="1" hangingPunct="1">
              <a:defRPr/>
            </a:pPr>
            <a:r>
              <a:rPr lang="en-US" sz="4000" dirty="0" smtClean="0"/>
              <a:t>Inadequate exercise (also linked with poor academic performance)</a:t>
            </a:r>
          </a:p>
          <a:p>
            <a:pPr eaLnBrk="1" hangingPunct="1">
              <a:defRPr/>
            </a:pPr>
            <a:r>
              <a:rPr lang="en-US" sz="4000" dirty="0" smtClean="0"/>
              <a:t>Inadequate/irregular sleep</a:t>
            </a:r>
          </a:p>
          <a:p>
            <a:pPr eaLnBrk="1" hangingPunct="1">
              <a:defRPr/>
            </a:pPr>
            <a:r>
              <a:rPr lang="en-US" sz="4000" dirty="0" smtClean="0"/>
              <a:t>Car culture – less walking/bicycling</a:t>
            </a:r>
          </a:p>
          <a:p>
            <a:pPr eaLnBrk="1" hangingPunct="1">
              <a:defRPr/>
            </a:pPr>
            <a:r>
              <a:rPr lang="en-US" sz="4000" dirty="0" smtClean="0"/>
              <a:t>Excessive television watching</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pPr eaLnBrk="1" hangingPunct="1">
              <a:defRPr/>
            </a:pPr>
            <a:r>
              <a:rPr lang="en-US" sz="4000" dirty="0" smtClean="0"/>
              <a:t>The Food Industry and Medical Groups</a:t>
            </a:r>
          </a:p>
        </p:txBody>
      </p:sp>
      <p:sp>
        <p:nvSpPr>
          <p:cNvPr id="90115" name="Rectangle 3"/>
          <p:cNvSpPr>
            <a:spLocks noGrp="1" noChangeArrowheads="1"/>
          </p:cNvSpPr>
          <p:nvPr>
            <p:ph type="body" idx="1"/>
          </p:nvPr>
        </p:nvSpPr>
        <p:spPr/>
        <p:txBody>
          <a:bodyPr/>
          <a:lstStyle/>
          <a:p>
            <a:pPr lvl="1" eaLnBrk="1" hangingPunct="1">
              <a:defRPr/>
            </a:pPr>
            <a:r>
              <a:rPr lang="en-US" sz="3600" dirty="0" smtClean="0"/>
              <a:t>Cadbury Schweppes (makers of Dr. Pepper and chocolate candies) donated a few million dollars to the American Diabetes Association (ADA) in exchange for getting to use ADA label on its diet drinks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Food Industry and Medical Groups</a:t>
            </a:r>
            <a:endParaRPr lang="en-US" dirty="0"/>
          </a:p>
        </p:txBody>
      </p:sp>
      <p:sp>
        <p:nvSpPr>
          <p:cNvPr id="3" name="Content Placeholder 2"/>
          <p:cNvSpPr>
            <a:spLocks noGrp="1"/>
          </p:cNvSpPr>
          <p:nvPr>
            <p:ph idx="1"/>
          </p:nvPr>
        </p:nvSpPr>
        <p:spPr/>
        <p:txBody>
          <a:bodyPr/>
          <a:lstStyle/>
          <a:p>
            <a:pPr marL="342900" lvl="1" indent="-342900">
              <a:buClr>
                <a:schemeClr val="hlink"/>
              </a:buClr>
              <a:defRPr/>
            </a:pPr>
            <a:r>
              <a:rPr lang="en-US" dirty="0" smtClean="0"/>
              <a:t>AHA has accepted money from similar companies, and allows its label on certified “heart-healthy” products</a:t>
            </a:r>
          </a:p>
          <a:p>
            <a:pPr>
              <a:defRPr/>
            </a:pPr>
            <a:r>
              <a:rPr lang="en-US" dirty="0" smtClean="0"/>
              <a:t>American Academy of Pediatric Dentistry</a:t>
            </a:r>
          </a:p>
          <a:p>
            <a:pPr lvl="1">
              <a:defRPr/>
            </a:pPr>
            <a:r>
              <a:rPr lang="en-US" dirty="0" smtClean="0"/>
              <a:t>Accepted $1 million donation from Coca Cola (2003)</a:t>
            </a:r>
          </a:p>
          <a:p>
            <a:pPr lvl="1">
              <a:defRPr/>
            </a:pPr>
            <a:r>
              <a:rPr lang="en-US" dirty="0" smtClean="0"/>
              <a:t>Claimed that “the scientific evidence is certainly not clear on the exact role that soft drinks play in terms of children’s oral </a:t>
            </a:r>
            <a:r>
              <a:rPr lang="en-US" smtClean="0"/>
              <a:t>disease” (2011)</a:t>
            </a:r>
            <a:endParaRPr lang="en-US" dirty="0" smtClean="0"/>
          </a:p>
          <a:p>
            <a:pPr lvl="2">
              <a:defRPr/>
            </a:pPr>
            <a:r>
              <a:rPr lang="en-US" dirty="0" smtClean="0"/>
              <a:t>Contradicted earlier statement on dental caries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Food Industry and Medical Groups</a:t>
            </a:r>
            <a:endParaRPr lang="en-US" dirty="0"/>
          </a:p>
        </p:txBody>
      </p:sp>
      <p:sp>
        <p:nvSpPr>
          <p:cNvPr id="3" name="Content Placeholder 2"/>
          <p:cNvSpPr>
            <a:spLocks noGrp="1"/>
          </p:cNvSpPr>
          <p:nvPr>
            <p:ph idx="1"/>
          </p:nvPr>
        </p:nvSpPr>
        <p:spPr/>
        <p:txBody>
          <a:bodyPr/>
          <a:lstStyle/>
          <a:p>
            <a:pPr lvl="1">
              <a:defRPr/>
            </a:pPr>
            <a:r>
              <a:rPr lang="en-US" dirty="0" smtClean="0"/>
              <a:t>AAFP partnership with Coca-Cola to support its family doctor website</a:t>
            </a:r>
          </a:p>
          <a:p>
            <a:pPr lvl="2">
              <a:defRPr/>
            </a:pPr>
            <a:r>
              <a:rPr lang="en-US" sz="2800" dirty="0" smtClean="0"/>
              <a:t>Company’s Guatemala bottling plants excoriated by human rights groups for labor rights violations, including rape, murder, and attempted murder</a:t>
            </a:r>
          </a:p>
          <a:p>
            <a:pPr lvl="2">
              <a:defRPr/>
            </a:pPr>
            <a:r>
              <a:rPr lang="en-US" sz="2800" dirty="0" smtClean="0"/>
              <a:t>Its bottled water operations in India are depleting local water tables (soda contaminated with pesticides and heavy metals)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Food Industry and Medical Groups</a:t>
            </a:r>
            <a:endParaRPr lang="en-US" dirty="0"/>
          </a:p>
        </p:txBody>
      </p:sp>
      <p:sp>
        <p:nvSpPr>
          <p:cNvPr id="3" name="Content Placeholder 2"/>
          <p:cNvSpPr>
            <a:spLocks noGrp="1"/>
          </p:cNvSpPr>
          <p:nvPr>
            <p:ph idx="1"/>
          </p:nvPr>
        </p:nvSpPr>
        <p:spPr/>
        <p:txBody>
          <a:bodyPr/>
          <a:lstStyle/>
          <a:p>
            <a:pPr lvl="1">
              <a:defRPr/>
            </a:pPr>
            <a:r>
              <a:rPr lang="en-US" sz="3600" dirty="0" smtClean="0"/>
              <a:t>Yale School of Medicine fellowship in obesity studies sponsored by PepsiCo</a:t>
            </a:r>
          </a:p>
          <a:p>
            <a:pPr lvl="1">
              <a:defRPr/>
            </a:pPr>
            <a:endParaRPr lang="en-US" sz="3600" dirty="0" smtClean="0"/>
          </a:p>
          <a:p>
            <a:pPr lvl="1">
              <a:defRPr/>
            </a:pPr>
            <a:r>
              <a:rPr lang="en-US" sz="3600" dirty="0" smtClean="0"/>
              <a:t>Coca-Cola and PepsiCo both produce bottled water</a:t>
            </a:r>
          </a:p>
          <a:p>
            <a:pPr lvl="1">
              <a:defRPr/>
            </a:pPr>
            <a:r>
              <a:rPr lang="en-US" sz="3600" dirty="0" smtClean="0"/>
              <a:t>Coke: </a:t>
            </a:r>
            <a:r>
              <a:rPr lang="en-US" sz="3600" dirty="0" err="1" smtClean="0"/>
              <a:t>Dasani</a:t>
            </a:r>
            <a:r>
              <a:rPr lang="en-US" sz="3600" dirty="0" smtClean="0"/>
              <a:t> (tap water), others</a:t>
            </a:r>
          </a:p>
          <a:p>
            <a:pPr lvl="1">
              <a:defRPr/>
            </a:pPr>
            <a:r>
              <a:rPr lang="en-US" sz="3600" dirty="0" smtClean="0"/>
              <a:t>PepsiCo: </a:t>
            </a:r>
            <a:r>
              <a:rPr lang="en-US" sz="3600" dirty="0" err="1" smtClean="0"/>
              <a:t>Aquafina</a:t>
            </a:r>
            <a:r>
              <a:rPr lang="en-US" sz="3600" dirty="0" smtClean="0"/>
              <a:t> (tap water)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eaLnBrk="1" hangingPunct="1">
              <a:defRPr/>
            </a:pPr>
            <a:r>
              <a:rPr lang="en-US" smtClean="0"/>
              <a:t>Food Producers and Obesity</a:t>
            </a:r>
          </a:p>
        </p:txBody>
      </p:sp>
      <p:sp>
        <p:nvSpPr>
          <p:cNvPr id="93187" name="Rectangle 3"/>
          <p:cNvSpPr>
            <a:spLocks noGrp="1" noChangeArrowheads="1"/>
          </p:cNvSpPr>
          <p:nvPr>
            <p:ph type="body" idx="1"/>
          </p:nvPr>
        </p:nvSpPr>
        <p:spPr/>
        <p:txBody>
          <a:bodyPr/>
          <a:lstStyle/>
          <a:p>
            <a:pPr eaLnBrk="1" hangingPunct="1">
              <a:lnSpc>
                <a:spcPct val="90000"/>
              </a:lnSpc>
              <a:defRPr/>
            </a:pPr>
            <a:r>
              <a:rPr lang="en-US" dirty="0" smtClean="0"/>
              <a:t>Sugar producers, the packaged food industry, and producers of high fructose corn syrup sweetener:</a:t>
            </a:r>
          </a:p>
          <a:p>
            <a:pPr lvl="1" eaLnBrk="1" hangingPunct="1">
              <a:lnSpc>
                <a:spcPct val="90000"/>
              </a:lnSpc>
              <a:defRPr/>
            </a:pPr>
            <a:r>
              <a:rPr lang="en-US" dirty="0" smtClean="0"/>
              <a:t>Contribute generously to politicians</a:t>
            </a:r>
          </a:p>
          <a:p>
            <a:pPr lvl="1" eaLnBrk="1" hangingPunct="1">
              <a:lnSpc>
                <a:spcPct val="90000"/>
              </a:lnSpc>
              <a:defRPr/>
            </a:pPr>
            <a:r>
              <a:rPr lang="en-US" dirty="0" smtClean="0"/>
              <a:t>Top executives among President George W Bush’s biggest fundraisers</a:t>
            </a:r>
          </a:p>
          <a:p>
            <a:pPr lvl="1" eaLnBrk="1" hangingPunct="1">
              <a:lnSpc>
                <a:spcPct val="90000"/>
              </a:lnSpc>
              <a:defRPr/>
            </a:pPr>
            <a:r>
              <a:rPr lang="en-US" dirty="0" smtClean="0"/>
              <a:t>Have exercised political influence to weaken food standards and labeling laws in the US and to pressure the WHO to weaken its anti-obesity guidelines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US Agricultural Subsidies</a:t>
            </a:r>
          </a:p>
        </p:txBody>
      </p:sp>
      <p:sp>
        <p:nvSpPr>
          <p:cNvPr id="3" name="Content Placeholder 2"/>
          <p:cNvSpPr>
            <a:spLocks noGrp="1"/>
          </p:cNvSpPr>
          <p:nvPr>
            <p:ph idx="1"/>
          </p:nvPr>
        </p:nvSpPr>
        <p:spPr/>
        <p:txBody>
          <a:bodyPr/>
          <a:lstStyle/>
          <a:p>
            <a:pPr eaLnBrk="1" hangingPunct="1">
              <a:defRPr/>
            </a:pPr>
            <a:r>
              <a:rPr lang="en-US" dirty="0" smtClean="0"/>
              <a:t>US agricultural subsidies have caused real (inflation-adjusted) price of fats and oils to decrease by 10%, of sugars and sweets to decrease by 15%, of carbonated drinks to decrease by 34%, and of fresh fruits and vegetables to increase by 50% since the 1960s</a:t>
            </a:r>
          </a:p>
          <a:p>
            <a:pPr lvl="1" eaLnBrk="1" hangingPunct="1">
              <a:defRPr/>
            </a:pPr>
            <a:r>
              <a:rPr lang="en-US" sz="3200" dirty="0" smtClean="0"/>
              <a:t>Less than 1/10 of Americans meet guidelines for fruit and vegetable intake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Consolidation and Industrialization of US Agriculture</a:t>
            </a:r>
            <a:endParaRPr lang="en-US" sz="3600" dirty="0"/>
          </a:p>
        </p:txBody>
      </p:sp>
      <p:sp>
        <p:nvSpPr>
          <p:cNvPr id="3" name="Content Placeholder 2"/>
          <p:cNvSpPr>
            <a:spLocks noGrp="1"/>
          </p:cNvSpPr>
          <p:nvPr>
            <p:ph idx="1"/>
          </p:nvPr>
        </p:nvSpPr>
        <p:spPr/>
        <p:txBody>
          <a:bodyPr/>
          <a:lstStyle/>
          <a:p>
            <a:pPr>
              <a:defRPr/>
            </a:pPr>
            <a:r>
              <a:rPr lang="en-US" sz="2800" dirty="0" smtClean="0"/>
              <a:t>6.8 million farms in 1935 (vs. &lt; 2 million today)</a:t>
            </a:r>
          </a:p>
          <a:p>
            <a:pPr>
              <a:defRPr/>
            </a:pPr>
            <a:r>
              <a:rPr lang="en-US" sz="2800" dirty="0" smtClean="0"/>
              <a:t>The average farmer now feeds 129 Americans (vs. 19 in 1940)</a:t>
            </a:r>
          </a:p>
          <a:p>
            <a:pPr>
              <a:defRPr/>
            </a:pPr>
            <a:r>
              <a:rPr lang="en-US" sz="2800" dirty="0" smtClean="0"/>
              <a:t>Americans spend less than 10% of their incomes on food, down from 18% in 1966</a:t>
            </a:r>
          </a:p>
          <a:p>
            <a:pPr>
              <a:defRPr/>
            </a:pPr>
            <a:r>
              <a:rPr lang="en-US" sz="2800" dirty="0" smtClean="0"/>
              <a:t>Subsidies mean one dollar can buy 1,200 calories of potato chips or 875 calories of soda or 250 calories of vegetables or 170 calories of fresh fruit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pPr eaLnBrk="1" hangingPunct="1">
              <a:defRPr/>
            </a:pPr>
            <a:r>
              <a:rPr lang="en-US" smtClean="0"/>
              <a:t>The Obesity Economy</a:t>
            </a:r>
          </a:p>
        </p:txBody>
      </p:sp>
      <p:sp>
        <p:nvSpPr>
          <p:cNvPr id="94211" name="Rectangle 3"/>
          <p:cNvSpPr>
            <a:spLocks noGrp="1" noChangeArrowheads="1"/>
          </p:cNvSpPr>
          <p:nvPr>
            <p:ph type="body" idx="1"/>
          </p:nvPr>
        </p:nvSpPr>
        <p:spPr/>
        <p:txBody>
          <a:bodyPr/>
          <a:lstStyle/>
          <a:p>
            <a:pPr eaLnBrk="1" hangingPunct="1">
              <a:defRPr/>
            </a:pPr>
            <a:r>
              <a:rPr lang="en-US" sz="3600" dirty="0" smtClean="0"/>
              <a:t>Plus-size apparel market worth $17 billion</a:t>
            </a:r>
          </a:p>
          <a:p>
            <a:pPr lvl="1" eaLnBrk="1" hangingPunct="1">
              <a:defRPr/>
            </a:pPr>
            <a:r>
              <a:rPr lang="en-US" sz="3600" dirty="0" smtClean="0"/>
              <a:t>20% of women’s clothing sales (up from 11% in 2001)</a:t>
            </a:r>
          </a:p>
          <a:p>
            <a:pPr eaLnBrk="1" hangingPunct="1">
              <a:defRPr/>
            </a:pPr>
            <a:r>
              <a:rPr lang="en-US" sz="3600" dirty="0" smtClean="0"/>
              <a:t>Half of all U.S. women wear size 14 or larger</a:t>
            </a:r>
          </a:p>
          <a:p>
            <a:pPr lvl="1" eaLnBrk="1" hangingPunct="1">
              <a:defRPr/>
            </a:pPr>
            <a:r>
              <a:rPr lang="en-US" sz="3600" dirty="0" smtClean="0"/>
              <a:t>1985: average size was 8.70</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pPr eaLnBrk="1" hangingPunct="1">
              <a:defRPr/>
            </a:pPr>
            <a:r>
              <a:rPr lang="en-US" smtClean="0"/>
              <a:t>The Obesity Economy</a:t>
            </a:r>
          </a:p>
        </p:txBody>
      </p:sp>
      <p:sp>
        <p:nvSpPr>
          <p:cNvPr id="134147" name="Rectangle 3"/>
          <p:cNvSpPr>
            <a:spLocks noGrp="1" noChangeArrowheads="1"/>
          </p:cNvSpPr>
          <p:nvPr>
            <p:ph type="body" idx="1"/>
          </p:nvPr>
        </p:nvSpPr>
        <p:spPr/>
        <p:txBody>
          <a:bodyPr/>
          <a:lstStyle/>
          <a:p>
            <a:pPr eaLnBrk="1" hangingPunct="1">
              <a:defRPr/>
            </a:pPr>
            <a:r>
              <a:rPr lang="en-US" sz="3600" dirty="0" smtClean="0"/>
              <a:t>XXXL sized clothes; oversized autos, furniture, and coffins, and specialized medical equipment such as lifts, special chairs and toilets</a:t>
            </a:r>
          </a:p>
          <a:p>
            <a:pPr eaLnBrk="1" hangingPunct="1">
              <a:defRPr/>
            </a:pPr>
            <a:r>
              <a:rPr lang="en-US" sz="3600" dirty="0" smtClean="0"/>
              <a:t>SWA requires obese to buy extra seat</a:t>
            </a:r>
          </a:p>
          <a:p>
            <a:pPr lvl="1" eaLnBrk="1" hangingPunct="1">
              <a:defRPr/>
            </a:pPr>
            <a:r>
              <a:rPr lang="en-US" sz="3600" dirty="0" smtClean="0"/>
              <a:t>Other airlines considering</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pPr eaLnBrk="1" hangingPunct="1">
              <a:defRPr/>
            </a:pPr>
            <a:r>
              <a:rPr lang="en-US" smtClean="0"/>
              <a:t>Obesity Worldwide</a:t>
            </a:r>
          </a:p>
        </p:txBody>
      </p:sp>
      <p:sp>
        <p:nvSpPr>
          <p:cNvPr id="95235" name="Rectangle 3"/>
          <p:cNvSpPr>
            <a:spLocks noGrp="1" noChangeArrowheads="1"/>
          </p:cNvSpPr>
          <p:nvPr>
            <p:ph type="body" idx="1"/>
          </p:nvPr>
        </p:nvSpPr>
        <p:spPr/>
        <p:txBody>
          <a:bodyPr/>
          <a:lstStyle/>
          <a:p>
            <a:pPr eaLnBrk="1" hangingPunct="1">
              <a:defRPr/>
            </a:pPr>
            <a:r>
              <a:rPr lang="en-US" sz="2800" dirty="0" smtClean="0"/>
              <a:t>America’s weight problem is occurring in the midst of a global epidemic of overweight and obesity</a:t>
            </a:r>
          </a:p>
          <a:p>
            <a:pPr lvl="1" eaLnBrk="1" hangingPunct="1">
              <a:defRPr/>
            </a:pPr>
            <a:r>
              <a:rPr lang="en-US" sz="2400" dirty="0" smtClean="0"/>
              <a:t>Obese = 1.1 billion = Underfed</a:t>
            </a:r>
          </a:p>
          <a:p>
            <a:pPr eaLnBrk="1" hangingPunct="1">
              <a:defRPr/>
            </a:pPr>
            <a:r>
              <a:rPr lang="en-US" sz="2800" dirty="0" smtClean="0"/>
              <a:t>Migration from countries with lower rates of cancer and more healthy diets (e.g., many SE Asian nations) adopt American diet within a generation</a:t>
            </a:r>
          </a:p>
          <a:p>
            <a:pPr lvl="1" eaLnBrk="1" hangingPunct="1">
              <a:defRPr/>
            </a:pPr>
            <a:r>
              <a:rPr lang="en-US" sz="2400" dirty="0" smtClean="0"/>
              <a:t>Become more overweight/obese and suffer higher rates of cancer and obesity-related illnesses</a:t>
            </a:r>
          </a:p>
          <a:p>
            <a:pPr eaLnBrk="1" hangingPunct="1">
              <a:defRPr/>
            </a:pPr>
            <a:r>
              <a:rPr lang="en-US" sz="2800" dirty="0" smtClean="0"/>
              <a:t>Cultural export of fast food outlets / supersizing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en-US" sz="4000" smtClean="0"/>
              <a:t>Causes of and Contributors to Obesity</a:t>
            </a:r>
          </a:p>
        </p:txBody>
      </p:sp>
      <p:sp>
        <p:nvSpPr>
          <p:cNvPr id="144387" name="Rectangle 3"/>
          <p:cNvSpPr>
            <a:spLocks noGrp="1" noChangeArrowheads="1"/>
          </p:cNvSpPr>
          <p:nvPr>
            <p:ph type="body" idx="1"/>
          </p:nvPr>
        </p:nvSpPr>
        <p:spPr/>
        <p:txBody>
          <a:bodyPr/>
          <a:lstStyle/>
          <a:p>
            <a:pPr eaLnBrk="1" hangingPunct="1">
              <a:defRPr/>
            </a:pPr>
            <a:r>
              <a:rPr lang="en-US" dirty="0" smtClean="0"/>
              <a:t>Genetic factors (estimates range from 1% to 75% of cases)</a:t>
            </a:r>
          </a:p>
          <a:p>
            <a:pPr lvl="1" eaLnBrk="1" hangingPunct="1">
              <a:defRPr/>
            </a:pPr>
            <a:r>
              <a:rPr lang="en-US" dirty="0" smtClean="0"/>
              <a:t>E.g., FTO (fat mass and obesity associated gene)</a:t>
            </a:r>
          </a:p>
          <a:p>
            <a:pPr lvl="1" eaLnBrk="1" hangingPunct="1">
              <a:defRPr/>
            </a:pPr>
            <a:r>
              <a:rPr lang="en-US" dirty="0" smtClean="0"/>
              <a:t>32 distinct genetic variations associated with obesity or body-mass index</a:t>
            </a:r>
          </a:p>
          <a:p>
            <a:pPr eaLnBrk="1" hangingPunct="1">
              <a:defRPr/>
            </a:pPr>
            <a:r>
              <a:rPr lang="en-US" dirty="0" smtClean="0"/>
              <a:t>Hormones, neurochemicals, and environmental </a:t>
            </a:r>
            <a:r>
              <a:rPr lang="en-US" dirty="0" err="1" smtClean="0"/>
              <a:t>obesogens</a:t>
            </a:r>
            <a:r>
              <a:rPr lang="en-US" dirty="0" smtClean="0"/>
              <a:t> (including </a:t>
            </a:r>
            <a:r>
              <a:rPr lang="en-US" dirty="0" err="1" smtClean="0"/>
              <a:t>leptin</a:t>
            </a:r>
            <a:r>
              <a:rPr lang="en-US" dirty="0" smtClean="0"/>
              <a:t>, ghrelin, phthalates, BPA, PCBs, PBDEs)</a:t>
            </a:r>
          </a:p>
          <a:p>
            <a:pPr eaLnBrk="1" hangingPunct="1">
              <a:defRPr/>
            </a:pPr>
            <a:r>
              <a:rPr lang="en-US" dirty="0" smtClean="0"/>
              <a:t>Air pollution</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pPr eaLnBrk="1" hangingPunct="1">
              <a:defRPr/>
            </a:pPr>
            <a:r>
              <a:rPr lang="en-US" sz="4000" dirty="0" smtClean="0"/>
              <a:t>Underweight and Pathological Eating Behaviors</a:t>
            </a:r>
          </a:p>
        </p:txBody>
      </p:sp>
      <p:sp>
        <p:nvSpPr>
          <p:cNvPr id="96259" name="Rectangle 3"/>
          <p:cNvSpPr>
            <a:spLocks noGrp="1" noChangeArrowheads="1"/>
          </p:cNvSpPr>
          <p:nvPr>
            <p:ph type="body" idx="1"/>
          </p:nvPr>
        </p:nvSpPr>
        <p:spPr/>
        <p:txBody>
          <a:bodyPr/>
          <a:lstStyle/>
          <a:p>
            <a:pPr eaLnBrk="1" hangingPunct="1">
              <a:defRPr/>
            </a:pPr>
            <a:r>
              <a:rPr lang="en-US" dirty="0" smtClean="0"/>
              <a:t>Abnormal self-image</a:t>
            </a:r>
          </a:p>
          <a:p>
            <a:pPr eaLnBrk="1" hangingPunct="1">
              <a:defRPr/>
            </a:pPr>
            <a:r>
              <a:rPr lang="en-US" dirty="0" smtClean="0"/>
              <a:t>Prevalence of eating disorders has risen in US and developing countries</a:t>
            </a:r>
          </a:p>
          <a:p>
            <a:pPr lvl="1" eaLnBrk="1" hangingPunct="1">
              <a:defRPr/>
            </a:pPr>
            <a:r>
              <a:rPr lang="en-US" dirty="0" smtClean="0"/>
              <a:t>Consequence (in part) of media’s depiction of “ideal” (excessively thin) woman</a:t>
            </a:r>
          </a:p>
          <a:p>
            <a:pPr eaLnBrk="1" hangingPunct="1">
              <a:defRPr/>
            </a:pPr>
            <a:r>
              <a:rPr lang="en-US" dirty="0" smtClean="0"/>
              <a:t>66% of women and 52% of men report feelings of dissatisfaction or inadequacy regarding their body weight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pPr eaLnBrk="1" hangingPunct="1">
              <a:defRPr/>
            </a:pPr>
            <a:r>
              <a:rPr lang="en-US" sz="4000" dirty="0" smtClean="0"/>
              <a:t>Underweight and Pathological Eating Behaviors</a:t>
            </a:r>
          </a:p>
        </p:txBody>
      </p:sp>
      <p:sp>
        <p:nvSpPr>
          <p:cNvPr id="97283" name="Rectangle 3"/>
          <p:cNvSpPr>
            <a:spLocks noGrp="1" noChangeArrowheads="1"/>
          </p:cNvSpPr>
          <p:nvPr>
            <p:ph type="body" idx="1"/>
          </p:nvPr>
        </p:nvSpPr>
        <p:spPr/>
        <p:txBody>
          <a:bodyPr/>
          <a:lstStyle/>
          <a:p>
            <a:pPr eaLnBrk="1" hangingPunct="1">
              <a:defRPr/>
            </a:pPr>
            <a:r>
              <a:rPr lang="en-US" smtClean="0"/>
              <a:t>60% of girls in grade 9-12 trying to lose weight</a:t>
            </a:r>
          </a:p>
          <a:p>
            <a:pPr lvl="1" eaLnBrk="1" hangingPunct="1">
              <a:defRPr/>
            </a:pPr>
            <a:r>
              <a:rPr lang="en-US" sz="3200" smtClean="0"/>
              <a:t>24% of boys</a:t>
            </a:r>
          </a:p>
          <a:p>
            <a:pPr eaLnBrk="1" hangingPunct="1">
              <a:defRPr/>
            </a:pPr>
            <a:r>
              <a:rPr lang="en-US" smtClean="0"/>
              <a:t>#1 wish of girls aged 11 to 17 is to lose weight</a:t>
            </a:r>
          </a:p>
          <a:p>
            <a:pPr eaLnBrk="1" hangingPunct="1">
              <a:defRPr/>
            </a:pPr>
            <a:r>
              <a:rPr lang="en-US" smtClean="0"/>
              <a:t>Women more likely to judge themselves overweight when they are not</a:t>
            </a:r>
          </a:p>
          <a:p>
            <a:pPr lvl="1" eaLnBrk="1" hangingPunct="1">
              <a:defRPr/>
            </a:pPr>
            <a:r>
              <a:rPr lang="en-US" sz="3200" smtClean="0"/>
              <a:t>Men the opposite</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pPr eaLnBrk="1" hangingPunct="1">
              <a:defRPr/>
            </a:pPr>
            <a:r>
              <a:rPr lang="en-US" sz="4000" dirty="0" smtClean="0"/>
              <a:t>Underweight and Pathological Eating Behaviors</a:t>
            </a:r>
          </a:p>
        </p:txBody>
      </p:sp>
      <p:sp>
        <p:nvSpPr>
          <p:cNvPr id="98307" name="Rectangle 3"/>
          <p:cNvSpPr>
            <a:spLocks noGrp="1" noChangeArrowheads="1"/>
          </p:cNvSpPr>
          <p:nvPr>
            <p:ph type="body" idx="1"/>
          </p:nvPr>
        </p:nvSpPr>
        <p:spPr/>
        <p:txBody>
          <a:bodyPr/>
          <a:lstStyle/>
          <a:p>
            <a:pPr eaLnBrk="1" hangingPunct="1">
              <a:defRPr/>
            </a:pPr>
            <a:r>
              <a:rPr lang="en-US" smtClean="0"/>
              <a:t>Women who desire to lose weight more likely to do so in the hopes of improving their appearance</a:t>
            </a:r>
          </a:p>
          <a:p>
            <a:pPr lvl="1" eaLnBrk="1" hangingPunct="1">
              <a:defRPr/>
            </a:pPr>
            <a:r>
              <a:rPr lang="en-US" sz="3200" smtClean="0"/>
              <a:t>Men more likely to be concerned about future health and fitness</a:t>
            </a:r>
          </a:p>
          <a:p>
            <a:pPr eaLnBrk="1" hangingPunct="1">
              <a:defRPr/>
            </a:pPr>
            <a:r>
              <a:rPr lang="en-US" smtClean="0"/>
              <a:t>Body image distress classified as a psychological disorder (body dysmorphic disorder)</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a:defRPr/>
            </a:pPr>
            <a:r>
              <a:rPr lang="en-US" sz="4000" dirty="0" smtClean="0"/>
              <a:t>Underweight and Pathological Eating Behaviors</a:t>
            </a:r>
          </a:p>
        </p:txBody>
      </p:sp>
      <p:sp>
        <p:nvSpPr>
          <p:cNvPr id="143363" name="Rectangle 3"/>
          <p:cNvSpPr>
            <a:spLocks noGrp="1" noChangeArrowheads="1"/>
          </p:cNvSpPr>
          <p:nvPr>
            <p:ph type="body" idx="1"/>
          </p:nvPr>
        </p:nvSpPr>
        <p:spPr/>
        <p:txBody>
          <a:bodyPr/>
          <a:lstStyle/>
          <a:p>
            <a:pPr eaLnBrk="1" hangingPunct="1">
              <a:defRPr/>
            </a:pPr>
            <a:r>
              <a:rPr lang="en-US" sz="3600" smtClean="0"/>
              <a:t>Five to 10 percent of females (and 1-2% of males) have some form of eating disorder</a:t>
            </a:r>
          </a:p>
          <a:p>
            <a:pPr lvl="1" eaLnBrk="1" hangingPunct="1">
              <a:defRPr/>
            </a:pPr>
            <a:r>
              <a:rPr lang="en-US" sz="3600" smtClean="0"/>
              <a:t>Adolescent girls:</a:t>
            </a:r>
          </a:p>
          <a:p>
            <a:pPr lvl="2" eaLnBrk="1" hangingPunct="1">
              <a:defRPr/>
            </a:pPr>
            <a:r>
              <a:rPr lang="en-US" sz="3600" smtClean="0"/>
              <a:t>anorexia nervosa (0.5%)</a:t>
            </a:r>
          </a:p>
          <a:p>
            <a:pPr lvl="2" eaLnBrk="1" hangingPunct="1">
              <a:defRPr/>
            </a:pPr>
            <a:r>
              <a:rPr lang="en-US" sz="3600" smtClean="0"/>
              <a:t>bulimia (1-2%)</a:t>
            </a:r>
            <a:endParaRPr lang="en-US" sz="3600" smtClean="0">
              <a:effectLst/>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pPr eaLnBrk="1" hangingPunct="1">
              <a:defRPr/>
            </a:pPr>
            <a:r>
              <a:rPr lang="en-US" sz="4000" dirty="0" smtClean="0"/>
              <a:t>Underweight and Pathological Eating Behaviors</a:t>
            </a:r>
          </a:p>
        </p:txBody>
      </p:sp>
      <p:sp>
        <p:nvSpPr>
          <p:cNvPr id="99331" name="Rectangle 3"/>
          <p:cNvSpPr>
            <a:spLocks noGrp="1" noChangeArrowheads="1"/>
          </p:cNvSpPr>
          <p:nvPr>
            <p:ph type="body" idx="1"/>
          </p:nvPr>
        </p:nvSpPr>
        <p:spPr/>
        <p:txBody>
          <a:bodyPr/>
          <a:lstStyle/>
          <a:p>
            <a:pPr eaLnBrk="1" hangingPunct="1">
              <a:defRPr/>
            </a:pPr>
            <a:r>
              <a:rPr lang="en-US" smtClean="0"/>
              <a:t>Male and female high school athletes at high risk for risky weight-control behaviors</a:t>
            </a:r>
          </a:p>
          <a:p>
            <a:pPr lvl="1" eaLnBrk="1" hangingPunct="1">
              <a:defRPr/>
            </a:pPr>
            <a:r>
              <a:rPr lang="en-US" smtClean="0"/>
              <a:t>E.g., restricting food intake, vomiting, over-exercising, using diet pills, inappropriately taking prescribed stimulants or insulin, and using nicotine</a:t>
            </a:r>
          </a:p>
          <a:p>
            <a:pPr eaLnBrk="1" hangingPunct="1">
              <a:defRPr/>
            </a:pPr>
            <a:r>
              <a:rPr lang="en-US" smtClean="0"/>
              <a:t>Some adolescents dehydrate by restricting fluid intake, spitting, wearing rubber suits, taking daily steam baths and/or saunas, and using diuretics or laxatives</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pPr eaLnBrk="1" hangingPunct="1">
              <a:defRPr/>
            </a:pPr>
            <a:r>
              <a:rPr lang="en-US" sz="4000" smtClean="0"/>
              <a:t>Consequences of Abnormal Weight Loss Behaviors</a:t>
            </a:r>
          </a:p>
        </p:txBody>
      </p:sp>
      <p:sp>
        <p:nvSpPr>
          <p:cNvPr id="100355" name="Rectangle 3"/>
          <p:cNvSpPr>
            <a:spLocks noGrp="1" noChangeArrowheads="1"/>
          </p:cNvSpPr>
          <p:nvPr>
            <p:ph type="body" idx="1"/>
          </p:nvPr>
        </p:nvSpPr>
        <p:spPr/>
        <p:txBody>
          <a:bodyPr/>
          <a:lstStyle/>
          <a:p>
            <a:pPr eaLnBrk="1" hangingPunct="1">
              <a:lnSpc>
                <a:spcPct val="90000"/>
              </a:lnSpc>
              <a:defRPr/>
            </a:pPr>
            <a:r>
              <a:rPr lang="en-US" sz="2800" dirty="0" smtClean="0"/>
              <a:t>Delayed maturation</a:t>
            </a:r>
          </a:p>
          <a:p>
            <a:pPr eaLnBrk="1" hangingPunct="1">
              <a:lnSpc>
                <a:spcPct val="90000"/>
              </a:lnSpc>
              <a:defRPr/>
            </a:pPr>
            <a:r>
              <a:rPr lang="en-US" sz="2800" dirty="0" smtClean="0"/>
              <a:t>Impaired growth</a:t>
            </a:r>
          </a:p>
          <a:p>
            <a:pPr eaLnBrk="1" hangingPunct="1">
              <a:lnSpc>
                <a:spcPct val="90000"/>
              </a:lnSpc>
              <a:defRPr/>
            </a:pPr>
            <a:r>
              <a:rPr lang="en-US" sz="2800" dirty="0" smtClean="0"/>
              <a:t>Menstrual irregularities / amenorrhea</a:t>
            </a:r>
          </a:p>
          <a:p>
            <a:pPr eaLnBrk="1" hangingPunct="1">
              <a:lnSpc>
                <a:spcPct val="90000"/>
              </a:lnSpc>
              <a:defRPr/>
            </a:pPr>
            <a:r>
              <a:rPr lang="en-US" sz="2800" dirty="0" smtClean="0"/>
              <a:t>Infections</a:t>
            </a:r>
          </a:p>
          <a:p>
            <a:pPr eaLnBrk="1" hangingPunct="1">
              <a:lnSpc>
                <a:spcPct val="90000"/>
              </a:lnSpc>
              <a:defRPr/>
            </a:pPr>
            <a:r>
              <a:rPr lang="en-US" sz="2800" dirty="0" smtClean="0"/>
              <a:t>Dental problems / tooth decay</a:t>
            </a:r>
          </a:p>
          <a:p>
            <a:pPr eaLnBrk="1" hangingPunct="1">
              <a:lnSpc>
                <a:spcPct val="90000"/>
              </a:lnSpc>
              <a:defRPr/>
            </a:pPr>
            <a:r>
              <a:rPr lang="en-US" sz="2800" dirty="0" smtClean="0"/>
              <a:t>Eating disorders</a:t>
            </a:r>
          </a:p>
          <a:p>
            <a:pPr eaLnBrk="1" hangingPunct="1">
              <a:lnSpc>
                <a:spcPct val="90000"/>
              </a:lnSpc>
              <a:defRPr/>
            </a:pPr>
            <a:r>
              <a:rPr lang="en-US" sz="2800" dirty="0" smtClean="0"/>
              <a:t>Depression</a:t>
            </a:r>
          </a:p>
          <a:p>
            <a:pPr eaLnBrk="1" hangingPunct="1">
              <a:lnSpc>
                <a:spcPct val="90000"/>
              </a:lnSpc>
              <a:defRPr/>
            </a:pPr>
            <a:endParaRPr lang="en-US" sz="2800" dirty="0" smtClean="0"/>
          </a:p>
          <a:p>
            <a:pPr eaLnBrk="1" hangingPunct="1">
              <a:lnSpc>
                <a:spcPct val="90000"/>
              </a:lnSpc>
              <a:defRPr/>
            </a:pPr>
            <a:r>
              <a:rPr lang="en-US" sz="2800" dirty="0" smtClean="0"/>
              <a:t>Alternatively, such behaviors can be a sign of depression or verbal, physical, or sexual abuse</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pPr eaLnBrk="1" hangingPunct="1">
              <a:defRPr/>
            </a:pPr>
            <a:r>
              <a:rPr lang="en-US" dirty="0" smtClean="0"/>
              <a:t>The Role of the Media</a:t>
            </a:r>
          </a:p>
        </p:txBody>
      </p:sp>
      <p:sp>
        <p:nvSpPr>
          <p:cNvPr id="101379" name="Rectangle 3"/>
          <p:cNvSpPr>
            <a:spLocks noGrp="1" noChangeArrowheads="1"/>
          </p:cNvSpPr>
          <p:nvPr>
            <p:ph type="body" idx="1"/>
          </p:nvPr>
        </p:nvSpPr>
        <p:spPr/>
        <p:txBody>
          <a:bodyPr/>
          <a:lstStyle/>
          <a:p>
            <a:pPr eaLnBrk="1" hangingPunct="1">
              <a:defRPr/>
            </a:pPr>
            <a:r>
              <a:rPr lang="en-US" dirty="0" smtClean="0"/>
              <a:t>Media images contribute to misguided perception of the “ideal” body</a:t>
            </a:r>
          </a:p>
          <a:p>
            <a:pPr lvl="1" eaLnBrk="1" hangingPunct="1">
              <a:defRPr/>
            </a:pPr>
            <a:r>
              <a:rPr lang="en-US" dirty="0" smtClean="0"/>
              <a:t>Models today weigh 23% less than average women; 1986: 8%</a:t>
            </a:r>
          </a:p>
          <a:p>
            <a:pPr lvl="1" eaLnBrk="1" hangingPunct="1">
              <a:defRPr/>
            </a:pPr>
            <a:r>
              <a:rPr lang="en-US" dirty="0" smtClean="0"/>
              <a:t>Dimensions of the average fashion model: 5’9”, 110lbs</a:t>
            </a:r>
          </a:p>
          <a:p>
            <a:pPr lvl="1" eaLnBrk="1" hangingPunct="1">
              <a:defRPr/>
            </a:pPr>
            <a:r>
              <a:rPr lang="en-US" dirty="0" smtClean="0"/>
              <a:t>Dimensions of average American woman: 5’4”, 164 lbs</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Role of the Media</a:t>
            </a:r>
            <a:endParaRPr lang="en-US" dirty="0"/>
          </a:p>
        </p:txBody>
      </p:sp>
      <p:sp>
        <p:nvSpPr>
          <p:cNvPr id="3" name="Content Placeholder 2"/>
          <p:cNvSpPr>
            <a:spLocks noGrp="1"/>
          </p:cNvSpPr>
          <p:nvPr>
            <p:ph idx="1"/>
          </p:nvPr>
        </p:nvSpPr>
        <p:spPr/>
        <p:txBody>
          <a:bodyPr/>
          <a:lstStyle/>
          <a:p>
            <a:pPr>
              <a:defRPr/>
            </a:pPr>
            <a:r>
              <a:rPr lang="en-US" sz="2800" dirty="0" smtClean="0"/>
              <a:t>Waist-to-height ratio:</a:t>
            </a:r>
          </a:p>
          <a:p>
            <a:pPr lvl="1">
              <a:defRPr/>
            </a:pPr>
            <a:r>
              <a:rPr lang="en-US" dirty="0" smtClean="0"/>
              <a:t>Barbie Doll 25%</a:t>
            </a:r>
          </a:p>
          <a:p>
            <a:pPr lvl="2">
              <a:defRPr/>
            </a:pPr>
            <a:r>
              <a:rPr lang="en-US" sz="2800" dirty="0" err="1"/>
              <a:t>L</a:t>
            </a:r>
            <a:r>
              <a:rPr lang="en-US" sz="2800" dirty="0" err="1" smtClean="0"/>
              <a:t>ifesize</a:t>
            </a:r>
            <a:r>
              <a:rPr lang="en-US" sz="2800" dirty="0" smtClean="0"/>
              <a:t> Barbie would have a 17” waist</a:t>
            </a:r>
          </a:p>
          <a:p>
            <a:pPr lvl="1">
              <a:defRPr/>
            </a:pPr>
            <a:r>
              <a:rPr lang="en-US" dirty="0" smtClean="0"/>
              <a:t>Ken Doll 36%</a:t>
            </a:r>
          </a:p>
          <a:p>
            <a:pPr lvl="1">
              <a:defRPr/>
            </a:pPr>
            <a:r>
              <a:rPr lang="en-US" dirty="0" smtClean="0"/>
              <a:t>Female college swimmers 42%</a:t>
            </a:r>
          </a:p>
          <a:p>
            <a:pPr lvl="1">
              <a:defRPr/>
            </a:pPr>
            <a:r>
              <a:rPr lang="en-US" dirty="0" smtClean="0"/>
              <a:t>Male college swimmers 43%</a:t>
            </a:r>
          </a:p>
          <a:p>
            <a:pPr lvl="1">
              <a:defRPr/>
            </a:pPr>
            <a:r>
              <a:rPr lang="en-US" dirty="0" smtClean="0"/>
              <a:t>General healthy cutoff 50%</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pPr eaLnBrk="1" hangingPunct="1">
              <a:defRPr/>
            </a:pPr>
            <a:r>
              <a:rPr lang="en-US" smtClean="0"/>
              <a:t>Modeling Schools for Teens</a:t>
            </a:r>
          </a:p>
        </p:txBody>
      </p:sp>
      <p:sp>
        <p:nvSpPr>
          <p:cNvPr id="136195" name="Rectangle 3"/>
          <p:cNvSpPr>
            <a:spLocks noGrp="1" noChangeArrowheads="1"/>
          </p:cNvSpPr>
          <p:nvPr>
            <p:ph type="body" idx="1"/>
          </p:nvPr>
        </p:nvSpPr>
        <p:spPr/>
        <p:txBody>
          <a:bodyPr/>
          <a:lstStyle/>
          <a:p>
            <a:pPr eaLnBrk="1" hangingPunct="1">
              <a:defRPr/>
            </a:pPr>
            <a:r>
              <a:rPr lang="en-US" dirty="0" smtClean="0"/>
              <a:t>Create unrealistic expectations</a:t>
            </a:r>
          </a:p>
          <a:p>
            <a:pPr eaLnBrk="1" hangingPunct="1">
              <a:defRPr/>
            </a:pPr>
            <a:r>
              <a:rPr lang="en-US" dirty="0" smtClean="0"/>
              <a:t>Only a very “select” few models achieve financial success</a:t>
            </a:r>
          </a:p>
          <a:p>
            <a:pPr lvl="1" eaLnBrk="1" hangingPunct="1">
              <a:defRPr/>
            </a:pPr>
            <a:r>
              <a:rPr lang="en-US" sz="3200" dirty="0" smtClean="0"/>
              <a:t>Of these, beginners earn $1500 per day, those in the top tier $25,000 per day, and supermodels $100,000 or even more per day)</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Modeling</a:t>
            </a:r>
            <a:endParaRPr lang="en-US" dirty="0"/>
          </a:p>
        </p:txBody>
      </p:sp>
      <p:sp>
        <p:nvSpPr>
          <p:cNvPr id="3" name="Content Placeholder 2"/>
          <p:cNvSpPr>
            <a:spLocks noGrp="1"/>
          </p:cNvSpPr>
          <p:nvPr>
            <p:ph idx="1"/>
          </p:nvPr>
        </p:nvSpPr>
        <p:spPr/>
        <p:txBody>
          <a:bodyPr/>
          <a:lstStyle/>
          <a:p>
            <a:pPr eaLnBrk="1" hangingPunct="1">
              <a:defRPr/>
            </a:pPr>
            <a:r>
              <a:rPr lang="en-US" dirty="0"/>
              <a:t>Almost ½ of 500 models studied were malnourished by WHO standards</a:t>
            </a:r>
          </a:p>
          <a:p>
            <a:pPr eaLnBrk="1" hangingPunct="1">
              <a:defRPr/>
            </a:pPr>
            <a:endParaRPr lang="en-US" dirty="0" smtClean="0"/>
          </a:p>
          <a:p>
            <a:pPr eaLnBrk="1" hangingPunct="1">
              <a:defRPr/>
            </a:pPr>
            <a:r>
              <a:rPr lang="en-US" dirty="0" smtClean="0"/>
              <a:t>Some </a:t>
            </a:r>
            <a:r>
              <a:rPr lang="en-US" dirty="0"/>
              <a:t>major fashion cities (e.g., Milan) now require minimum BMI of 18 (not NYC</a:t>
            </a:r>
            <a:r>
              <a:rPr lang="en-US" dirty="0" smtClean="0"/>
              <a:t>)</a:t>
            </a:r>
            <a:endParaRPr lang="en-US" dirty="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TotalTime>
  <Words>6529</Words>
  <Application>Microsoft Office PowerPoint</Application>
  <PresentationFormat>On-screen Show (4:3)</PresentationFormat>
  <Paragraphs>721</Paragraphs>
  <Slides>148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148</vt:i4>
      </vt:variant>
    </vt:vector>
  </HeadingPairs>
  <TitlesOfParts>
    <vt:vector size="153" baseType="lpstr">
      <vt:lpstr>Garamond</vt:lpstr>
      <vt:lpstr>Arial</vt:lpstr>
      <vt:lpstr>Wingdings</vt:lpstr>
      <vt:lpstr>Times New Roman</vt:lpstr>
      <vt:lpstr>Stream</vt:lpstr>
      <vt:lpstr>Slide 1</vt:lpstr>
      <vt:lpstr>Average height and weight of Americans</vt:lpstr>
      <vt:lpstr>Definitions</vt:lpstr>
      <vt:lpstr>Definitions</vt:lpstr>
      <vt:lpstr>Obesity</vt:lpstr>
      <vt:lpstr>Sex Differences in Overweight and Obesity</vt:lpstr>
      <vt:lpstr>Obesity</vt:lpstr>
      <vt:lpstr>Causes of and Contributors to Obesity</vt:lpstr>
      <vt:lpstr>Causes of and Contributors to Obesity</vt:lpstr>
      <vt:lpstr>Causes of and Contributors to Obesity</vt:lpstr>
      <vt:lpstr>Causes of and Contributors to Obesity</vt:lpstr>
      <vt:lpstr>Causes of and Contributors to Obesity</vt:lpstr>
      <vt:lpstr>Causes of and Contributors to Obesity</vt:lpstr>
      <vt:lpstr>Obesity</vt:lpstr>
      <vt:lpstr>Obesity Prevention</vt:lpstr>
      <vt:lpstr>Obesity</vt:lpstr>
      <vt:lpstr>Obesity vs. Smoking</vt:lpstr>
      <vt:lpstr>Sequelae of Obesity</vt:lpstr>
      <vt:lpstr>Sequelae of Obesity</vt:lpstr>
      <vt:lpstr>Sequelae of Obesity</vt:lpstr>
      <vt:lpstr>Sequelae of Obesity</vt:lpstr>
      <vt:lpstr>Sequelae of Obesity</vt:lpstr>
      <vt:lpstr>Sequelae of Obesity</vt:lpstr>
      <vt:lpstr>Sequelae of Obesity</vt:lpstr>
      <vt:lpstr>Sequelae of Obesity</vt:lpstr>
      <vt:lpstr>Sequelae of Obesity</vt:lpstr>
      <vt:lpstr>Sequelae of Obesity</vt:lpstr>
      <vt:lpstr>Sequelae of Obesity</vt:lpstr>
      <vt:lpstr>Sequelae of Obesity</vt:lpstr>
      <vt:lpstr>Sequelae of Obesity</vt:lpstr>
      <vt:lpstr>Economic Consequences of Obesity</vt:lpstr>
      <vt:lpstr>Excess U.S. Medical Costs</vt:lpstr>
      <vt:lpstr>Economic Consequences of Obesity</vt:lpstr>
      <vt:lpstr>Economic Consequences of Obesity</vt:lpstr>
      <vt:lpstr>Military Consequences of Obesity</vt:lpstr>
      <vt:lpstr>Nutritional Changes and Obesity</vt:lpstr>
      <vt:lpstr>Nutritional Changes and Obesity</vt:lpstr>
      <vt:lpstr>Fast Foods and Supersizing</vt:lpstr>
      <vt:lpstr>Fast Foods and Supersizing</vt:lpstr>
      <vt:lpstr>Fast Foods and Supersizing</vt:lpstr>
      <vt:lpstr>Las Vegas’ Heart Attack Grill</vt:lpstr>
      <vt:lpstr>Fast Foods and Supersizing</vt:lpstr>
      <vt:lpstr>Fast Foods and the Inner Cities / Poor Communities</vt:lpstr>
      <vt:lpstr>Fast Foods and Children</vt:lpstr>
      <vt:lpstr>Fast Foods and Children</vt:lpstr>
      <vt:lpstr>Fast Foods and Hospitals</vt:lpstr>
      <vt:lpstr>Sodas and Artificial Sweeteners</vt:lpstr>
      <vt:lpstr>Sodas and Artificial Sweeteners</vt:lpstr>
      <vt:lpstr>Slide 49</vt:lpstr>
      <vt:lpstr>Slide 50</vt:lpstr>
      <vt:lpstr>Sodas</vt:lpstr>
      <vt:lpstr>Sodas</vt:lpstr>
      <vt:lpstr>Sodas and Caffeine</vt:lpstr>
      <vt:lpstr>Sodas and Caffeine</vt:lpstr>
      <vt:lpstr>The National School Lunch Program</vt:lpstr>
      <vt:lpstr>The National School Lunch Program</vt:lpstr>
      <vt:lpstr>The National School Lunch Program</vt:lpstr>
      <vt:lpstr>The National School Lunch Program</vt:lpstr>
      <vt:lpstr>The National School Lunch Program</vt:lpstr>
      <vt:lpstr>Pouring Contracts and Soda Consumption</vt:lpstr>
      <vt:lpstr>Pouring Contracts and Soda Consumption</vt:lpstr>
      <vt:lpstr>Pouring Contracts and Soda Consumption</vt:lpstr>
      <vt:lpstr>Pouring Contracts and Soda Consumption</vt:lpstr>
      <vt:lpstr>Pouring Contracts and Soda Consumption</vt:lpstr>
      <vt:lpstr>Supplemental Nutrition Assistance Program (SNAP)</vt:lpstr>
      <vt:lpstr>Exercise</vt:lpstr>
      <vt:lpstr>Exercise and School</vt:lpstr>
      <vt:lpstr>Exercise and Poor Communities</vt:lpstr>
      <vt:lpstr>Exercise and Poor Communities</vt:lpstr>
      <vt:lpstr>Worrisome Trends</vt:lpstr>
      <vt:lpstr>Television and the Internet</vt:lpstr>
      <vt:lpstr>Television and Overeating</vt:lpstr>
      <vt:lpstr>Marketing</vt:lpstr>
      <vt:lpstr>Marketing</vt:lpstr>
      <vt:lpstr>Marketing</vt:lpstr>
      <vt:lpstr>Marketing</vt:lpstr>
      <vt:lpstr>Television</vt:lpstr>
      <vt:lpstr>Stigmatization</vt:lpstr>
      <vt:lpstr>The Food Industry and Medical Groups</vt:lpstr>
      <vt:lpstr>The Food Industry and Medical Groups</vt:lpstr>
      <vt:lpstr>The Food Industry and Medical Groups</vt:lpstr>
      <vt:lpstr>The Food Industry and Medical Groups</vt:lpstr>
      <vt:lpstr>The Food Industry and Medical Groups</vt:lpstr>
      <vt:lpstr>Food Producers and Obesity</vt:lpstr>
      <vt:lpstr>US Agricultural Subsidies</vt:lpstr>
      <vt:lpstr>Consolidation and Industrialization of US Agriculture</vt:lpstr>
      <vt:lpstr>The Obesity Economy</vt:lpstr>
      <vt:lpstr>The Obesity Economy</vt:lpstr>
      <vt:lpstr>Obesity Worldwide</vt:lpstr>
      <vt:lpstr>Underweight and Pathological Eating Behaviors</vt:lpstr>
      <vt:lpstr>Underweight and Pathological Eating Behaviors</vt:lpstr>
      <vt:lpstr>Underweight and Pathological Eating Behaviors</vt:lpstr>
      <vt:lpstr>Underweight and Pathological Eating Behaviors</vt:lpstr>
      <vt:lpstr>Underweight and Pathological Eating Behaviors</vt:lpstr>
      <vt:lpstr>Consequences of Abnormal Weight Loss Behaviors</vt:lpstr>
      <vt:lpstr>The Role of the Media</vt:lpstr>
      <vt:lpstr>The Role of the Media</vt:lpstr>
      <vt:lpstr>Modeling Schools for Teens</vt:lpstr>
      <vt:lpstr>Modeling</vt:lpstr>
      <vt:lpstr>Food Insecurity and Hunger</vt:lpstr>
      <vt:lpstr>Food Insecurity and Hunger</vt:lpstr>
      <vt:lpstr>Waste</vt:lpstr>
      <vt:lpstr>Gluttony and Eating Contests</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Treatments for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Public Health Measures to Reduce Obesity</vt:lpstr>
      <vt:lpstr>Conclusions</vt:lpstr>
      <vt:lpstr>Covered in Other Slide Shows</vt:lpstr>
      <vt:lpstr>References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DELL</cp:lastModifiedBy>
  <cp:revision>61</cp:revision>
  <dcterms:created xsi:type="dcterms:W3CDTF">2007-05-20T13:41:05Z</dcterms:created>
  <dcterms:modified xsi:type="dcterms:W3CDTF">2013-10-05T12:37:44Z</dcterms:modified>
</cp:coreProperties>
</file>